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15" r:id="rId3"/>
    <p:sldId id="258" r:id="rId4"/>
    <p:sldId id="262" r:id="rId5"/>
    <p:sldId id="263" r:id="rId6"/>
    <p:sldId id="269" r:id="rId7"/>
    <p:sldId id="296" r:id="rId8"/>
    <p:sldId id="318" r:id="rId9"/>
    <p:sldId id="295" r:id="rId10"/>
    <p:sldId id="322" r:id="rId11"/>
    <p:sldId id="323" r:id="rId12"/>
    <p:sldId id="324" r:id="rId13"/>
    <p:sldId id="306" r:id="rId14"/>
    <p:sldId id="297" r:id="rId15"/>
    <p:sldId id="317" r:id="rId16"/>
    <p:sldId id="298" r:id="rId17"/>
    <p:sldId id="299" r:id="rId18"/>
    <p:sldId id="308" r:id="rId19"/>
    <p:sldId id="302" r:id="rId20"/>
    <p:sldId id="321" r:id="rId21"/>
    <p:sldId id="257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5"/>
    <p:restoredTop sz="87118"/>
  </p:normalViewPr>
  <p:slideViewPr>
    <p:cSldViewPr snapToGrid="0" snapToObjects="1">
      <p:cViewPr varScale="1">
        <p:scale>
          <a:sx n="92" d="100"/>
          <a:sy n="92" d="100"/>
        </p:scale>
        <p:origin x="1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1DECD-BA2C-5C4B-905A-3A2630A2591D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3EDA-B21B-EE40-BE9F-996DA5281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38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2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94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05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0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19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8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2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91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1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2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84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47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7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2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6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40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7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3EDA-B21B-EE40-BE9F-996DA52817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2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7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8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0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3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1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5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6B4A-8FF5-1943-9235-A706C0B75574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0527-816B-0C4B-A140-0FF1254C3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gi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880" y="4153291"/>
            <a:ext cx="9144000" cy="757130"/>
          </a:xfrm>
        </p:spPr>
        <p:txBody>
          <a:bodyPr>
            <a:spAutoFit/>
          </a:bodyPr>
          <a:lstStyle/>
          <a:p>
            <a:r>
              <a:rPr lang="en-US" sz="2400" b="1" dirty="0"/>
              <a:t>ASCRS Grand Rounds</a:t>
            </a:r>
            <a:br>
              <a:rPr lang="en-US" sz="2400" b="1" dirty="0"/>
            </a:br>
            <a:r>
              <a:rPr lang="en-US" sz="2400" b="1" dirty="0"/>
              <a:t>Case 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 rot="271219">
            <a:off x="4576779" y="5248245"/>
            <a:ext cx="3010899" cy="1278088"/>
          </a:xfrm>
          <a:prstGeom prst="cloud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1870" y="5535969"/>
            <a:ext cx="3140021" cy="609986"/>
          </a:xfrm>
        </p:spPr>
        <p:txBody>
          <a:bodyPr anchor="ctr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Zeeshan Haq, MD</a:t>
            </a:r>
          </a:p>
        </p:txBody>
      </p:sp>
      <p:pic>
        <p:nvPicPr>
          <p:cNvPr id="2054" name="Picture 6" descr="mage result for ucs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2" y="411710"/>
            <a:ext cx="1822878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o phot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139701"/>
            <a:ext cx="1891052" cy="18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497" y="2120900"/>
            <a:ext cx="12010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Cornification &amp; the Cornea</a:t>
            </a:r>
            <a:endParaRPr lang="en-US" sz="7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5" y="1143000"/>
            <a:ext cx="5369343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1" y="1143000"/>
            <a:ext cx="538385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897" y="6426200"/>
            <a:ext cx="1201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Slit lamp photographs taken on hospital day #2. </a:t>
            </a:r>
          </a:p>
        </p:txBody>
      </p:sp>
    </p:spTree>
    <p:extLst>
      <p:ext uri="{BB962C8B-B14F-4D97-AF65-F5344CB8AC3E}">
        <p14:creationId xmlns:p14="http://schemas.microsoft.com/office/powerpoint/2010/main" val="1288916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7" y="970349"/>
            <a:ext cx="5481253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04" y="970349"/>
            <a:ext cx="5453865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897" y="6426200"/>
            <a:ext cx="1201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Slit lamp photographs taken on hospital day #2. </a:t>
            </a:r>
          </a:p>
        </p:txBody>
      </p:sp>
    </p:spTree>
    <p:extLst>
      <p:ext uri="{BB962C8B-B14F-4D97-AF65-F5344CB8AC3E}">
        <p14:creationId xmlns:p14="http://schemas.microsoft.com/office/powerpoint/2010/main" val="1417006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4" y="3488531"/>
            <a:ext cx="5288906" cy="2345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90" y="586560"/>
            <a:ext cx="5359400" cy="233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90" y="3488531"/>
            <a:ext cx="5359400" cy="2349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897" y="6210300"/>
            <a:ext cx="1201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AS-OCT photographs taken on hospital day #2.</a:t>
            </a:r>
          </a:p>
          <a:p>
            <a:r>
              <a:rPr lang="en-US" sz="1400" dirty="0"/>
              <a:t>Reference image adapted from </a:t>
            </a:r>
            <a:r>
              <a:rPr lang="en-US" sz="1400" dirty="0" err="1"/>
              <a:t>Venkateswaran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b="1" dirty="0"/>
              <a:t>Eye and Vision</a:t>
            </a:r>
            <a:r>
              <a:rPr lang="en-US" sz="1400" dirty="0"/>
              <a:t>. 2018;5:13. </a:t>
            </a:r>
          </a:p>
        </p:txBody>
      </p:sp>
      <p:pic>
        <p:nvPicPr>
          <p:cNvPr id="1026" name="Picture 2" descr="ttps://media.springernature.com/full/springer-static/image/art%3A10.1186%2Fs40662-018-0107-0/MediaObjec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3" r="26960" b="38667"/>
          <a:stretch/>
        </p:blipFill>
        <p:spPr bwMode="auto">
          <a:xfrm>
            <a:off x="514994" y="586560"/>
            <a:ext cx="5288906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994" y="2554028"/>
            <a:ext cx="528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12" name="Oval 11"/>
          <p:cNvSpPr/>
          <p:nvPr/>
        </p:nvSpPr>
        <p:spPr>
          <a:xfrm>
            <a:off x="8890000" y="952500"/>
            <a:ext cx="213360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3537" y="2554028"/>
            <a:ext cx="528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Stromal Necrosis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619256">
            <a:off x="4031684" y="4037231"/>
            <a:ext cx="1607747" cy="841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994" y="5452368"/>
            <a:ext cx="528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Infiltrate</a:t>
            </a:r>
          </a:p>
        </p:txBody>
      </p:sp>
      <p:sp>
        <p:nvSpPr>
          <p:cNvPr id="17" name="Oval 16"/>
          <p:cNvSpPr/>
          <p:nvPr/>
        </p:nvSpPr>
        <p:spPr>
          <a:xfrm rot="19819354">
            <a:off x="7957881" y="4294332"/>
            <a:ext cx="1591590" cy="711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59847" y="5459874"/>
            <a:ext cx="528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Loss of Stroma</a:t>
            </a:r>
          </a:p>
        </p:txBody>
      </p:sp>
    </p:spTree>
    <p:extLst>
      <p:ext uri="{BB962C8B-B14F-4D97-AF65-F5344CB8AC3E}">
        <p14:creationId xmlns:p14="http://schemas.microsoft.com/office/powerpoint/2010/main" val="1175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7297"/>
            <a:ext cx="10515600" cy="1325563"/>
          </a:xfrm>
        </p:spPr>
        <p:txBody>
          <a:bodyPr/>
          <a:lstStyle/>
          <a:p>
            <a:r>
              <a:rPr lang="en-US" b="1" dirty="0"/>
              <a:t>Microbiology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12059"/>
            <a:ext cx="10515600" cy="5359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HD#2</a:t>
            </a:r>
          </a:p>
          <a:p>
            <a:pPr marL="0" indent="0">
              <a:buNone/>
            </a:pPr>
            <a:r>
              <a:rPr lang="en-US" sz="3200" dirty="0"/>
              <a:t>(+) Bacterial culture growth: gram positive</a:t>
            </a:r>
          </a:p>
          <a:p>
            <a:pPr marL="0" indent="0">
              <a:buNone/>
            </a:pPr>
            <a:r>
              <a:rPr lang="en-US" sz="3200" dirty="0"/>
              <a:t>(-) HSV and VZV DNA</a:t>
            </a:r>
          </a:p>
          <a:p>
            <a:pPr marL="0" indent="0">
              <a:buNone/>
            </a:pPr>
            <a:r>
              <a:rPr lang="en-US" sz="3200" b="1" dirty="0"/>
              <a:t>HD#3</a:t>
            </a:r>
          </a:p>
          <a:p>
            <a:pPr marL="0" indent="0">
              <a:buNone/>
            </a:pPr>
            <a:r>
              <a:rPr lang="en-US" sz="3200" dirty="0"/>
              <a:t>Speciation results: group G strep, staph aureus, staph epi, and corynebacterium</a:t>
            </a:r>
          </a:p>
          <a:p>
            <a:pPr marL="0" indent="0">
              <a:buNone/>
            </a:pPr>
            <a:r>
              <a:rPr lang="en-US" sz="3200" b="1" dirty="0"/>
              <a:t>HD#4</a:t>
            </a:r>
          </a:p>
          <a:p>
            <a:pPr marL="0" indent="0">
              <a:buNone/>
            </a:pPr>
            <a:r>
              <a:rPr lang="en-US" sz="3200" dirty="0"/>
              <a:t>Sensitivity results: MSSA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665" y="111897"/>
            <a:ext cx="6858599" cy="1325563"/>
          </a:xfrm>
        </p:spPr>
        <p:txBody>
          <a:bodyPr/>
          <a:lstStyle/>
          <a:p>
            <a:pPr algn="ctr"/>
            <a:r>
              <a:rPr lang="en-US" b="1" dirty="0"/>
              <a:t>Hospital Day #4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4" r="13929" b="39237"/>
          <a:stretch/>
        </p:blipFill>
        <p:spPr>
          <a:xfrm>
            <a:off x="933362" y="339414"/>
            <a:ext cx="4305300" cy="298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28354" r="11075" b="28128"/>
          <a:stretch/>
        </p:blipFill>
        <p:spPr>
          <a:xfrm>
            <a:off x="933362" y="3551431"/>
            <a:ext cx="4305300" cy="2984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3038" y="1450160"/>
            <a:ext cx="4305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Stable descemetocele</a:t>
            </a:r>
          </a:p>
          <a:p>
            <a:pPr algn="ctr"/>
            <a:r>
              <a:rPr lang="en-US" sz="2400" b="1" dirty="0"/>
              <a:t>Improvement in hypopyon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8655689" y="2510971"/>
            <a:ext cx="0" cy="19421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85527" y="4699000"/>
            <a:ext cx="5166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Plan for OR intervention</a:t>
            </a:r>
          </a:p>
        </p:txBody>
      </p:sp>
    </p:spTree>
    <p:extLst>
      <p:ext uri="{BB962C8B-B14F-4D97-AF65-F5344CB8AC3E}">
        <p14:creationId xmlns:p14="http://schemas.microsoft.com/office/powerpoint/2010/main" val="10215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Panel Discussion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0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s://attachments.office.net/owa/Zeeshan.Haq@ucsf.edu/service.svc/s/GetFileAttachment?id=AAMkAGFiNTJmOWI3LWRlOWMtNDdiYS05NDcyLTEzMzNkZDcyZjE2NwBGAAAAAAB5J5CJcswLQKhLcbH2I3arBwAA8SSeT4bhTLSdMzX7j9JaAAAAAAEMAAAA8SSeT4bhTLSdMzX7j9JaAADF%2B1EKAAABEgAQAAJV0oiknGFCl7951Mc9Rns%3D&amp;X-OWA-CANARY=SAkrJXF8n0SY_Ta16jlKNgBm32_vodYY3OxxkAoOrTFaU01Qe2hUICVmUcnk9g9m1N7u1UjdmkY.&amp;token=eyJhbGciOiJSUzI1NiIsImtpZCI6IjA2MDBGOUY2NzQ2MjA3MzdFNzM0MDRFMjg3QzQ1QTgxOENCN0NFQjgiLCJ4NXQiOiJCZ0Q1OW5SaUJ6Zm5OQVRpaDhSYWdZeTN6cmciLCJ0eXAiOiJKV1QifQ.eyJ2ZXIiOiJFeGNoYW5nZS5DYWxsYmFjay5WMSIsImFwcGN0eHNlbmRlciI6Ik93YURvd25sb2FkQGE1MmZkMzdkLTc2NjYtNDljZS1iNTM0LWM0NTA1YzJmNTIyNiIsImFwcGN0eCI6IntcIm1zZXhjaHByb3RcIjpcIm93YVwiLFwicHJpbWFyeXNpZFwiOlwiUy0xLTUtMjEtMzgzODM2MjAzOC0xNDAwMjE4NzI2LTI0OTUwMjQ3OTYtMjAzMDIxMTdcIixcInB1aWRcIjpcIjExNTM5MDY2NjEyOTY1NDAxMzZcIixcIm9pZFwiOlwiYzM2NGJkMjctMjE3OS00MGU2LTk1YTAtMDk1OWEyM2UzNjQwXCIsXCJzY29wZVwiOlwiT3dhRG93bmxvYWRcIn0iLCJuYmYiOjE1NTE4NDc4NjksImV4cCI6MTU1MTg0ODQ2OSwiaXNzIjoiMDAwMDAwMDItMDAwMC0wZmYxLWNlMDAtMDAwMDAwMDAwMDAwQGE1MmZkMzdkLTc2NjYtNDljZS1iNTM0LWM0NTA1YzJmNTIyNiIsImF1ZCI6IjAwMDAwMDAyLTAwMDAtMGZmMS1jZTAwLTAwMDAwMDAwMDAwMC9hdHRhY2htZW50cy5vZmZpY2UubmV0QGE1MmZkMzdkLTc2NjYtNDljZS1iNTM0LWM0NTA1YzJmNTIyNiJ9.jbEYcjgMhVHoBjYhfGMEncZ3RL2y32mLc70SvGziWZlq0XvQ7miOyiZsz8esy8qaouYK2EEXc-uZxcpMHkNCVoGRp1ImswGJsTIAshrOqXdbqBEuZH2Iu0Bp8RMq38Q6DtaYo2XIO5OsEYcY01ILP8a3PsGay_btlquzT60-Pa3lNwOB1MORi8pSUx7nPks19BrY_QBn2E_Sqs2kn6tUJ08JYe9cpCoHWCkION6Og2Y8ViXKtPJlge4xbXNQbvsiKBK2bgpt2vcFfn4VL0PJoj6TTvHibELYA1YnYC3RRzXNb0ArEzVNXe9TB5SlyTHMLFYJF8zQFO2QzO92ILMT8g&amp;owa=outlook.office.com&amp;isImagePreview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27551" r="42131" b="52136"/>
          <a:stretch/>
        </p:blipFill>
        <p:spPr bwMode="auto">
          <a:xfrm rot="16200000">
            <a:off x="1316069" y="1692050"/>
            <a:ext cx="3911600" cy="43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10864" r="16035" b="13086"/>
          <a:stretch/>
        </p:blipFill>
        <p:spPr>
          <a:xfrm rot="10800000">
            <a:off x="7033244" y="1889903"/>
            <a:ext cx="3916771" cy="3911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18213" y="564342"/>
            <a:ext cx="4307309" cy="1325563"/>
          </a:xfrm>
        </p:spPr>
        <p:txBody>
          <a:bodyPr/>
          <a:lstStyle/>
          <a:p>
            <a:pPr algn="ctr"/>
            <a:r>
              <a:rPr lang="en-US" b="1" dirty="0"/>
              <a:t>Induction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27757" y="564342"/>
            <a:ext cx="39240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S/p TPK + AMG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53100" y="3957644"/>
            <a:ext cx="9271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89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2281" y="86497"/>
            <a:ext cx="6164240" cy="1325563"/>
          </a:xfrm>
        </p:spPr>
        <p:txBody>
          <a:bodyPr/>
          <a:lstStyle/>
          <a:p>
            <a:pPr algn="ctr"/>
            <a:r>
              <a:rPr lang="en-US" b="1" dirty="0"/>
              <a:t>Lid Procedure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12222"/>
          <a:stretch/>
        </p:blipFill>
        <p:spPr>
          <a:xfrm>
            <a:off x="421348" y="332774"/>
            <a:ext cx="258304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7" b="7256"/>
          <a:stretch/>
        </p:blipFill>
        <p:spPr>
          <a:xfrm>
            <a:off x="3590841" y="332774"/>
            <a:ext cx="250104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5545"/>
          <a:stretch/>
        </p:blipFill>
        <p:spPr>
          <a:xfrm>
            <a:off x="421347" y="3552138"/>
            <a:ext cx="2583041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r="16028"/>
          <a:stretch/>
        </p:blipFill>
        <p:spPr>
          <a:xfrm>
            <a:off x="3590841" y="3552138"/>
            <a:ext cx="2501041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1347" y="3075974"/>
            <a:ext cx="258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Right 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8840" y="3075974"/>
            <a:ext cx="258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Left Ear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347" y="6295338"/>
            <a:ext cx="258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Upper Chest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08839" y="6288167"/>
            <a:ext cx="258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Synthetic Graft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80401" y="128319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Skin Graft?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985889" y="1907574"/>
            <a:ext cx="0" cy="1168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32749" r="17908" b="28149"/>
          <a:stretch/>
        </p:blipFill>
        <p:spPr>
          <a:xfrm>
            <a:off x="7157089" y="3791162"/>
            <a:ext cx="3657600" cy="26816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46018" y="3227529"/>
            <a:ext cx="491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</a:rPr>
              <a:t>Permanent Lateral </a:t>
            </a:r>
            <a:r>
              <a:rPr lang="en-US" sz="2400" b="1" dirty="0">
                <a:solidFill>
                  <a:schemeClr val="accent6"/>
                </a:solidFill>
              </a:rPr>
              <a:t>Tarsorrhaphy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21347" y="332774"/>
            <a:ext cx="2583041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1347" y="332774"/>
            <a:ext cx="2583041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590840" y="332774"/>
            <a:ext cx="2490298" cy="274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21347" y="3544967"/>
            <a:ext cx="2583041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6720" y="3559309"/>
            <a:ext cx="2583041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86214" y="3559309"/>
            <a:ext cx="2490298" cy="274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576886" y="3559308"/>
            <a:ext cx="2490298" cy="274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480401" y="1283195"/>
            <a:ext cx="2958999" cy="461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80401" y="1283195"/>
            <a:ext cx="2958999" cy="4616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86214" y="332774"/>
            <a:ext cx="2490298" cy="274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0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729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POW#2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dl2.boxcloud.com/api/2.0/internal_files/415503058158/versions/439167104958/representations/png_paged_2048x2048/content/1.png?access_token=1!YzKsCHb-GDRnK2U0blHD6OCw0nPFEDszs_Y6ndzMK4OJct4QTri-1dIkad9i1Ct2YuXuXhslmYGLQ1vy7FcekFlsofvQCodzKh8G2VEQ9XRN_TQ1AzYezWT6m7fWI1WHauboEeNlXdo3YQbzSUTRflY7VeaeoVM3-_jJ6h3zbJv-2-QG0sQktFqdRkS6Flxycx-JjKyxyCMXkYRKxQ4XB9UmY3Dj1x6cEqkEJVKn8OvYpAAjJTqD_Y1j_JX5VYYxiC6qDYHnJRkT6wEN-6jbnKhmkyKfl_6xqvDqvGxI2bRt7CvuwRNWeQx88QSjabot2cSR0-Cf115HH91xTOnsKDMjzP_TBVVdPaRRCPMg_KNue3LgzJx3Fvis_ILmTeFalvPnYvOXbFjufGM7G218hppjFlUaazYUtjAl2KMES0skJ5FTssasC4m2w1uSLParmjdV9iDnwWgMu-t1IqCOBITWBbYyqQB5wdwTyJa0HBE2J4-SPuOthy41ozJFcQmKX_3hZwx_Jc1u9NdGHriU3Zb4UyO5iS9yOs-lC_D-3FOtAgRCaGQs_0LVlsG18Xpkww..&amp;box_client_name=box-content-preview&amp;box_client_version=2.1.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7916" r="17520" b="19444"/>
          <a:stretch/>
        </p:blipFill>
        <p:spPr bwMode="auto">
          <a:xfrm>
            <a:off x="2726381" y="1333451"/>
            <a:ext cx="6731000" cy="50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70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1" y="12591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POW#4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31" y="1451476"/>
            <a:ext cx="72517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5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1" y="137297"/>
            <a:ext cx="10515600" cy="1325563"/>
          </a:xfrm>
        </p:spPr>
        <p:txBody>
          <a:bodyPr/>
          <a:lstStyle/>
          <a:p>
            <a:r>
              <a:rPr lang="en-US" b="1" dirty="0"/>
              <a:t>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081" y="1412060"/>
            <a:ext cx="10515600" cy="5359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 relevant financial disclosures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1" y="12591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POM#18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EF26C-9E20-1349-AC2E-D01F52264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13"/>
          <a:stretch/>
        </p:blipFill>
        <p:spPr>
          <a:xfrm>
            <a:off x="2186631" y="1490892"/>
            <a:ext cx="7810500" cy="46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0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1" y="86497"/>
            <a:ext cx="10515600" cy="1325563"/>
          </a:xfrm>
        </p:spPr>
        <p:txBody>
          <a:bodyPr/>
          <a:lstStyle/>
          <a:p>
            <a:pPr algn="ctr"/>
            <a:r>
              <a:rPr lang="en-US" b="1"/>
              <a:t>Acknowledgements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27570" y="3375659"/>
            <a:ext cx="1343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Isaiah Giese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8728" y="3340742"/>
            <a:ext cx="146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Edmund </a:t>
            </a:r>
            <a:r>
              <a:rPr lang="en-US" sz="1400" b="1" dirty="0" err="1"/>
              <a:t>Tsui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08611" y="3429000"/>
            <a:ext cx="159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David Hwang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0625" y="3375659"/>
            <a:ext cx="155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Quinn Wang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7552" y="6107909"/>
            <a:ext cx="1435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Snowy Liu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01113" y="4690630"/>
            <a:ext cx="159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Gerami</a:t>
            </a:r>
            <a:r>
              <a:rPr lang="en-US" sz="1400" b="1" dirty="0"/>
              <a:t> Seitzman</a:t>
            </a:r>
          </a:p>
        </p:txBody>
      </p:sp>
      <p:pic>
        <p:nvPicPr>
          <p:cNvPr id="1026" name="Picture 2" descr="http://ophthalmology.ucsf.edu/wp-content/uploads/ly_res201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11027"/>
          <a:stretch/>
        </p:blipFill>
        <p:spPr bwMode="auto">
          <a:xfrm>
            <a:off x="5007552" y="4187661"/>
            <a:ext cx="1421863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phthalmology.ucsf.edu/wp-content/uploads/hwang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12" y="1524001"/>
            <a:ext cx="159123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phthalmology.ucsf.edu/wp-content/uploads/2019/01/seitzman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49" y="2784277"/>
            <a:ext cx="15874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phthalmology.ucsf.edu/wp-content/uploads/wa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26" y="1476765"/>
            <a:ext cx="1558636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103" y="4192420"/>
            <a:ext cx="1371114" cy="1904999"/>
          </a:xfrm>
          <a:prstGeom prst="rect">
            <a:avLst/>
          </a:prstGeom>
        </p:spPr>
      </p:pic>
      <p:pic>
        <p:nvPicPr>
          <p:cNvPr id="1034" name="Picture 10" descr="mage result for edmund tsui m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7613" r="20416" b="25980"/>
          <a:stretch/>
        </p:blipFill>
        <p:spPr bwMode="auto">
          <a:xfrm>
            <a:off x="788727" y="1426020"/>
            <a:ext cx="1497978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ge result for michele lee md doximit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21667" b="29583"/>
          <a:stretch/>
        </p:blipFill>
        <p:spPr bwMode="auto">
          <a:xfrm>
            <a:off x="834081" y="4187661"/>
            <a:ext cx="137886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isaiah giese doximit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-660" r="19119" b="660"/>
          <a:stretch/>
        </p:blipFill>
        <p:spPr bwMode="auto">
          <a:xfrm>
            <a:off x="2927570" y="1462860"/>
            <a:ext cx="134370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34082" y="6113293"/>
            <a:ext cx="1378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Michele Lee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15104" y="6092661"/>
            <a:ext cx="1356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Todd Driver</a:t>
            </a:r>
          </a:p>
        </p:txBody>
      </p:sp>
      <p:pic>
        <p:nvPicPr>
          <p:cNvPr id="1040" name="Picture 16" descr="http://ophthalmology.ucsf.edu/wp-content/uploads/2018/12/win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13" y="4202910"/>
            <a:ext cx="1594883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108612" y="6107909"/>
            <a:ext cx="159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Bryan Winn</a:t>
            </a:r>
          </a:p>
        </p:txBody>
      </p:sp>
    </p:spTree>
    <p:extLst>
      <p:ext uri="{BB962C8B-B14F-4D97-AF65-F5344CB8AC3E}">
        <p14:creationId xmlns:p14="http://schemas.microsoft.com/office/powerpoint/2010/main" val="16028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7" grpId="0"/>
      <p:bldP spid="18" grpId="0"/>
      <p:bldP spid="21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Panel Discussion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33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1" y="137297"/>
            <a:ext cx="10515600" cy="1325563"/>
          </a:xfrm>
        </p:spPr>
        <p:txBody>
          <a:bodyPr/>
          <a:lstStyle/>
          <a:p>
            <a:r>
              <a:rPr lang="en-US" b="1" dirty="0"/>
              <a:t>OSH Transfer Request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081" y="1412060"/>
            <a:ext cx="10515600" cy="5359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43 YO M </a:t>
            </a:r>
            <a:r>
              <a:rPr lang="en-US" dirty="0"/>
              <a:t>with </a:t>
            </a:r>
            <a:r>
              <a:rPr lang="en-US" b="1" dirty="0"/>
              <a:t>lamellar ichthyosis </a:t>
            </a:r>
            <a:r>
              <a:rPr lang="en-US" dirty="0"/>
              <a:t>p/w </a:t>
            </a:r>
            <a:r>
              <a:rPr lang="en-US" b="1" dirty="0"/>
              <a:t>non-healing K abrasion OD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Eye discomfort OD x 3 days </a:t>
            </a:r>
            <a:r>
              <a:rPr lang="en-US" dirty="0"/>
              <a:t>a/w ↓ vision, redness, and tearing</a:t>
            </a:r>
          </a:p>
          <a:p>
            <a:pPr marL="0" indent="0">
              <a:buNone/>
            </a:pPr>
            <a:r>
              <a:rPr lang="en-US" dirty="0"/>
              <a:t>Endorses </a:t>
            </a:r>
            <a:r>
              <a:rPr lang="en-US" b="1" dirty="0"/>
              <a:t>periorbital scratching </a:t>
            </a:r>
            <a:r>
              <a:rPr lang="en-US" dirty="0"/>
              <a:t>2/2 chronic skin disease</a:t>
            </a:r>
          </a:p>
          <a:p>
            <a:pPr marL="0" indent="0">
              <a:buNone/>
            </a:pPr>
            <a:r>
              <a:rPr lang="en-US" dirty="0"/>
              <a:t>Presented to ED today due to recent worsening over last 24 hours</a:t>
            </a:r>
          </a:p>
          <a:p>
            <a:pPr marL="0" indent="0">
              <a:buNone/>
            </a:pPr>
            <a:r>
              <a:rPr lang="en-US" dirty="0"/>
              <a:t>High risk of poor compliance with treatment plan (</a:t>
            </a:r>
            <a:r>
              <a:rPr lang="en-US" b="1" dirty="0"/>
              <a:t>unstable housing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12152" y="5079647"/>
            <a:ext cx="495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TRANSFER ACCEPTED</a:t>
            </a:r>
          </a:p>
        </p:txBody>
      </p:sp>
    </p:spTree>
    <p:extLst>
      <p:ext uri="{BB962C8B-B14F-4D97-AF65-F5344CB8AC3E}">
        <p14:creationId xmlns:p14="http://schemas.microsoft.com/office/powerpoint/2010/main" val="19074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1" y="137297"/>
            <a:ext cx="10515600" cy="1325563"/>
          </a:xfrm>
        </p:spPr>
        <p:txBody>
          <a:bodyPr/>
          <a:lstStyle/>
          <a:p>
            <a:r>
              <a:rPr lang="en-US" b="1" dirty="0"/>
              <a:t>Additional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060"/>
            <a:ext cx="10515600" cy="53594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PMH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Congenital lamellar ichthyosis</a:t>
            </a:r>
          </a:p>
          <a:p>
            <a:pPr marL="0" indent="0">
              <a:buNone/>
            </a:pPr>
            <a:r>
              <a:rPr lang="en-US" dirty="0"/>
              <a:t>	Last seen by dermatology in 2007</a:t>
            </a:r>
          </a:p>
          <a:p>
            <a:pPr marL="0" indent="0">
              <a:buNone/>
            </a:pPr>
            <a:r>
              <a:rPr lang="en-US" dirty="0"/>
              <a:t>	Previously treated with emollients and lactic acid</a:t>
            </a:r>
          </a:p>
          <a:p>
            <a:pPr marL="0" indent="0">
              <a:buNone/>
            </a:pPr>
            <a:r>
              <a:rPr lang="en-US" dirty="0"/>
              <a:t>POH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Exposure keratopathy with K ulcer OS s/p lateral tarsorrhaphy</a:t>
            </a:r>
          </a:p>
          <a:p>
            <a:pPr marL="0" indent="0">
              <a:buNone/>
            </a:pPr>
            <a:r>
              <a:rPr lang="en-US" dirty="0"/>
              <a:t>Social History</a:t>
            </a:r>
          </a:p>
          <a:p>
            <a:pPr marL="0" indent="0">
              <a:buNone/>
            </a:pPr>
            <a:r>
              <a:rPr lang="en-US" dirty="0"/>
              <a:t>	“Residential hotel” housing (</a:t>
            </a:r>
            <a:r>
              <a:rPr lang="en-US" b="1" dirty="0"/>
              <a:t>homeless 1.5 years ago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Active smoker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Crystal meth use </a:t>
            </a:r>
            <a:r>
              <a:rPr lang="en-US" dirty="0"/>
              <a:t>(last 2 to 3 weeks ago)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242197" y="1023723"/>
            <a:ext cx="45720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1242197" y="1457926"/>
            <a:ext cx="45720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242197" y="3098629"/>
            <a:ext cx="45720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242197" y="3532832"/>
            <a:ext cx="45720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42197" y="5099738"/>
            <a:ext cx="45720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242197" y="5533941"/>
            <a:ext cx="45720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0197" y="125232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VA</a:t>
            </a:r>
            <a:r>
              <a:rPr lang="en-US" b="1" baseline="-25000" dirty="0"/>
              <a:t>CC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0197" y="333495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Pupils</a:t>
            </a:r>
            <a:endParaRPr lang="en-US" b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197" y="532833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IOP</a:t>
            </a:r>
            <a:endParaRPr lang="en-US" b="1" baseline="-25000" dirty="0"/>
          </a:p>
        </p:txBody>
      </p:sp>
      <p:sp>
        <p:nvSpPr>
          <p:cNvPr id="19" name="Oval 18"/>
          <p:cNvSpPr/>
          <p:nvPr/>
        </p:nvSpPr>
        <p:spPr>
          <a:xfrm>
            <a:off x="9446223" y="1015621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607845" y="1015621"/>
            <a:ext cx="914400" cy="914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91320" y="128815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CVF</a:t>
            </a:r>
            <a:endParaRPr lang="en-US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8478047" y="340010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EOM</a:t>
            </a:r>
            <a:endParaRPr lang="en-US" b="1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823745" y="193002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62123" y="193002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1060389" y="1015621"/>
            <a:ext cx="9311" cy="914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604315" y="1472821"/>
            <a:ext cx="9121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045850" y="3361231"/>
            <a:ext cx="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0804550" y="3584767"/>
            <a:ext cx="457200" cy="6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823172" y="3016208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17250" y="3805900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96158" y="3405302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418830" y="3409536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9863288" y="3374314"/>
            <a:ext cx="0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9621988" y="3597850"/>
            <a:ext cx="457200" cy="6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629310" y="3030382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0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9634688" y="3793414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014149" y="3405803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242617" y="342170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21017" y="839057"/>
            <a:ext cx="178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CF @ 3 inches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21017" y="1714031"/>
            <a:ext cx="178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20/60 ph 20/30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21017" y="2931169"/>
            <a:ext cx="176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Round, no APD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0207" y="3771345"/>
            <a:ext cx="177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Round, no APD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9397" y="4937896"/>
            <a:ext cx="178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99397" y="5777214"/>
            <a:ext cx="178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491320" y="4861916"/>
            <a:ext cx="3319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External Exam:</a:t>
            </a:r>
          </a:p>
          <a:p>
            <a:r>
              <a:rPr lang="en-US" b="1" dirty="0">
                <a:solidFill>
                  <a:srgbClr val="FF0000"/>
                </a:solidFill>
              </a:rPr>
              <a:t>Large, thick, hyperkeratotic plate-like scale (thickest on forehead and central face) with diffuse underlying erythroderma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9653739" y="3387401"/>
            <a:ext cx="425450" cy="4314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0840957" y="3374314"/>
            <a:ext cx="425450" cy="4314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9647357" y="3398941"/>
            <a:ext cx="427176" cy="4079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10834574" y="3393819"/>
            <a:ext cx="427176" cy="4079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237240" y="3036926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05718" y="3029423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0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0426084" y="3028148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1198471" y="302365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6084" y="3784624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198471" y="3778725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245310" y="3791033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014060" y="3797324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9903423" y="1026655"/>
            <a:ext cx="9311" cy="914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9456660" y="1471538"/>
            <a:ext cx="9121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/>
      <p:bldP spid="39" grpId="0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63" grpId="0"/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6" r="2865" b="21515"/>
          <a:stretch/>
        </p:blipFill>
        <p:spPr>
          <a:xfrm>
            <a:off x="691345" y="1143000"/>
            <a:ext cx="5469271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464" y="867529"/>
            <a:ext cx="4743815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UL and LL cicatricial ectropion with margin thickening, keratinization, and madarosis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Lagophthalmos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Diffuse conjunctival injection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No corneal sensation x 4 quadrants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Inferocentral corneal ulcer with significant infiltrate and thinning (descemetocele)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Hypopyon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Hazy iris details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No view of lens, vitreous, or fundus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B-scan unremarkable</a:t>
            </a:r>
          </a:p>
        </p:txBody>
      </p:sp>
    </p:spTree>
    <p:extLst>
      <p:ext uri="{BB962C8B-B14F-4D97-AF65-F5344CB8AC3E}">
        <p14:creationId xmlns:p14="http://schemas.microsoft.com/office/powerpoint/2010/main" val="8883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t="15036" r="7173" b="37743"/>
          <a:stretch/>
        </p:blipFill>
        <p:spPr>
          <a:xfrm>
            <a:off x="691344" y="1142999"/>
            <a:ext cx="5469271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4785" y="636696"/>
            <a:ext cx="4428310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Lateral tarsorrhaphy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UL and LL cicatricial ectropion with margin thickening, keratinization, and madarosis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Poor corneal sensation x 4 quadrants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Central anterior corneal stromal scarring with inferior stromal neovascularization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Deep and quiet anterior chamber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1+ nuclear sclerosis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Poor view of vitreous or fundus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B-scan unremarkable</a:t>
            </a:r>
          </a:p>
        </p:txBody>
      </p:sp>
    </p:spTree>
    <p:extLst>
      <p:ext uri="{BB962C8B-B14F-4D97-AF65-F5344CB8AC3E}">
        <p14:creationId xmlns:p14="http://schemas.microsoft.com/office/powerpoint/2010/main" val="1363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Panel Discussion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4081" y="2926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Exposure Keratopathy with 2˚ Infectious Keratitis with Marked Stromal Necrosis and Descemetocele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4081" y="1819661"/>
            <a:ext cx="10515600" cy="4595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Corneal scrapings for smears (gram stain, KOH)</a:t>
            </a:r>
          </a:p>
          <a:p>
            <a:pPr marL="0" indent="0">
              <a:buNone/>
            </a:pPr>
            <a:r>
              <a:rPr lang="en-US" dirty="0"/>
              <a:t>Corneal scrapings for cultures (blood, chocolate, potato flake)</a:t>
            </a:r>
          </a:p>
          <a:p>
            <a:pPr marL="0" indent="0">
              <a:buNone/>
            </a:pPr>
            <a:r>
              <a:rPr lang="en-US" dirty="0"/>
              <a:t>Vancomycin and ceftazidime gtt q1hr</a:t>
            </a:r>
          </a:p>
          <a:p>
            <a:pPr marL="0" indent="0">
              <a:buNone/>
            </a:pPr>
            <a:r>
              <a:rPr lang="en-US" dirty="0"/>
              <a:t>Atropine 1% gtt BID</a:t>
            </a:r>
          </a:p>
          <a:p>
            <a:pPr marL="0" indent="0">
              <a:buNone/>
            </a:pPr>
            <a:r>
              <a:rPr lang="en-US" dirty="0"/>
              <a:t>Vitamin C 1 gram PO QD</a:t>
            </a:r>
          </a:p>
          <a:p>
            <a:pPr marL="0" indent="0">
              <a:buNone/>
            </a:pPr>
            <a:r>
              <a:rPr lang="en-US" dirty="0"/>
              <a:t>Doxycycline 100 mg PO BID</a:t>
            </a:r>
          </a:p>
          <a:p>
            <a:pPr marL="0" indent="0">
              <a:buNone/>
            </a:pPr>
            <a:r>
              <a:rPr lang="en-US" dirty="0"/>
              <a:t>Eye shield at all times</a:t>
            </a:r>
          </a:p>
          <a:p>
            <a:pPr marL="0" indent="0">
              <a:buNone/>
            </a:pPr>
            <a:r>
              <a:rPr lang="en-US" dirty="0"/>
              <a:t>Admission to medicine service	</a:t>
            </a:r>
          </a:p>
          <a:p>
            <a:pPr marL="0" indent="0">
              <a:buNone/>
            </a:pPr>
            <a:r>
              <a:rPr lang="en-US" dirty="0"/>
              <a:t>Dermatology consult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7" y="86497"/>
            <a:ext cx="12010768" cy="668500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19197</TotalTime>
  <Words>561</Words>
  <Application>Microsoft Macintosh PowerPoint</Application>
  <PresentationFormat>Widescreen</PresentationFormat>
  <Paragraphs>149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ASCRS Grand Rounds Case Presentation</vt:lpstr>
      <vt:lpstr>Conflicts of Interest</vt:lpstr>
      <vt:lpstr>OSH Transfer Request</vt:lpstr>
      <vt:lpstr>Additional History</vt:lpstr>
      <vt:lpstr>PowerPoint Presentation</vt:lpstr>
      <vt:lpstr>PowerPoint Presentation</vt:lpstr>
      <vt:lpstr>PowerPoint Presentation</vt:lpstr>
      <vt:lpstr>Panel Discussion</vt:lpstr>
      <vt:lpstr>Exposure Keratopathy with 2˚ Infectious Keratitis with Marked Stromal Necrosis and Descemetocele</vt:lpstr>
      <vt:lpstr>PowerPoint Presentation</vt:lpstr>
      <vt:lpstr>PowerPoint Presentation</vt:lpstr>
      <vt:lpstr>PowerPoint Presentation</vt:lpstr>
      <vt:lpstr>Microbiology Results</vt:lpstr>
      <vt:lpstr>Hospital Day #4</vt:lpstr>
      <vt:lpstr>Panel Discussion</vt:lpstr>
      <vt:lpstr>Induction</vt:lpstr>
      <vt:lpstr>Lid Procedure</vt:lpstr>
      <vt:lpstr>POW#2</vt:lpstr>
      <vt:lpstr>POW#4</vt:lpstr>
      <vt:lpstr>POM#18</vt:lpstr>
      <vt:lpstr>Acknowledgements</vt:lpstr>
      <vt:lpstr>Panel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Zeeshan Haq</dc:creator>
  <cp:lastModifiedBy>Zeeshan Haq</cp:lastModifiedBy>
  <cp:revision>663</cp:revision>
  <dcterms:created xsi:type="dcterms:W3CDTF">2019-01-04T05:05:40Z</dcterms:created>
  <dcterms:modified xsi:type="dcterms:W3CDTF">2021-04-01T04:56:34Z</dcterms:modified>
</cp:coreProperties>
</file>