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57" r:id="rId4"/>
    <p:sldId id="258" r:id="rId5"/>
    <p:sldId id="260" r:id="rId6"/>
    <p:sldId id="263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0CB"/>
          </a:solidFill>
        </a:fill>
      </a:tcStyle>
    </a:wholeTbl>
    <a:band2H>
      <a:tcTxStyle/>
      <a:tcStyle>
        <a:tcBdr/>
        <a:fill>
          <a:solidFill>
            <a:srgbClr val="FC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CBCB"/>
          </a:solidFill>
        </a:fill>
      </a:tcStyle>
    </a:wholeTbl>
    <a:band2H>
      <a:tcTxStyle/>
      <a:tcStyle>
        <a:tcBdr/>
        <a:fill>
          <a:solidFill>
            <a:srgbClr val="F0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5CA"/>
          </a:solidFill>
        </a:fill>
      </a:tcStyle>
    </a:wholeTbl>
    <a:band2H>
      <a:tcTxStyle/>
      <a:tcStyle>
        <a:tcBdr/>
        <a:fill>
          <a:solidFill>
            <a:srgbClr val="FFEB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26"/>
    <p:restoredTop sz="81180"/>
  </p:normalViewPr>
  <p:slideViewPr>
    <p:cSldViewPr snapToGrid="0" snapToObjects="1">
      <p:cViewPr varScale="1">
        <p:scale>
          <a:sx n="85" d="100"/>
          <a:sy n="85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0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1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9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160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" name="Google Shape;5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6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1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4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509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6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5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90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550"/>
            <a:ext cx="9153525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0"/>
            <a:ext cx="4229100" cy="595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5178425"/>
            <a:ext cx="2171700" cy="785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00098" y="1401083"/>
            <a:ext cx="7313388" cy="120624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800100" y="2687155"/>
            <a:ext cx="7313387" cy="914401"/>
          </a:xfrm>
          <a:prstGeom prst="rect">
            <a:avLst/>
          </a:prstGeom>
        </p:spPr>
        <p:txBody>
          <a:bodyPr/>
          <a:lstStyle>
            <a:lvl1pPr marL="342900" indent="-34290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title Slid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457200" y="3113088"/>
            <a:ext cx="8229600" cy="636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 Slid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1900"/>
            <a:ext cx="9153525" cy="7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6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13" y="6532563"/>
            <a:ext cx="742951" cy="1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7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443662"/>
            <a:ext cx="1295400" cy="35083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 Slid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1900"/>
            <a:ext cx="9153525" cy="7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6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413" y="6532563"/>
            <a:ext cx="742951" cy="1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7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443662"/>
            <a:ext cx="1295400" cy="35083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57200" y="3113088"/>
            <a:ext cx="8229600" cy="636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661307" indent="-204107">
              <a:buFontTx/>
            </a:lvl2pPr>
            <a:lvl3pPr marL="1104900" indent="-190500"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550"/>
            <a:ext cx="9153525" cy="68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0"/>
            <a:ext cx="4229100" cy="595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3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5178425"/>
            <a:ext cx="2171700" cy="78581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00"/>
              </a:spcBef>
              <a:buSzTx/>
              <a:buFontTx/>
              <a:buNone/>
              <a:defRPr sz="1400"/>
            </a:lvl1pPr>
            <a:lvl2pPr marL="600075" indent="-142875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6457950" y="6356351"/>
            <a:ext cx="358413" cy="350662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Slide with Bar">
  <p:cSld name="1_Subtitle Slide with Ba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457200" y="3113088"/>
            <a:ext cx="8229600" cy="63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554271" y="6450012"/>
            <a:ext cx="259530" cy="23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30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20700"/>
            <a:ext cx="9153525" cy="15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5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311900"/>
            <a:ext cx="9153525" cy="7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6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8413" y="6532563"/>
            <a:ext cx="742951" cy="100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6443662"/>
            <a:ext cx="1295400" cy="3508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457200" y="781050"/>
            <a:ext cx="8229600" cy="63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554271" y="6450012"/>
            <a:ext cx="259530" cy="2392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normAutofit/>
          </a:bodyPr>
          <a:lstStyle>
            <a:lvl1pPr algn="r"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4572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42950" marR="0" indent="-28575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1430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6002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0574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5146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9718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4290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3886200" marR="0" indent="-228600" algn="l" defTabSz="457200" rtl="0" latinLnBrk="0">
        <a:lnSpc>
          <a:spcPct val="12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</a:rPr>
              <a:t>Clarity after a bit of </a:t>
            </a:r>
            <a:r>
              <a:rPr lang="en-US" sz="4000" dirty="0" err="1">
                <a:latin typeface="+mj-lt"/>
              </a:rPr>
              <a:t>suffe</a:t>
            </a:r>
            <a:r>
              <a:rPr lang="en-US" sz="4000" dirty="0">
                <a:latin typeface="+mj-lt"/>
              </a:rPr>
              <a:t>(RING)</a:t>
            </a:r>
            <a:endParaRPr sz="4000" dirty="0">
              <a:latin typeface="+mj-lt"/>
            </a:endParaRPr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800100" y="2687155"/>
            <a:ext cx="7313387" cy="156351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A case of spontaneous ring choroidal hemorrhage</a:t>
            </a:r>
          </a:p>
          <a:p>
            <a:endParaRPr lang="en-US" dirty="0"/>
          </a:p>
          <a:p>
            <a:r>
              <a:rPr lang="en-US" dirty="0"/>
              <a:t>Sachin Kalarn, MD</a:t>
            </a:r>
          </a:p>
          <a:p>
            <a:r>
              <a:rPr lang="en-US" dirty="0"/>
              <a:t>Glaucoma Fellow – Case Western Reserve University/University Hospitals</a:t>
            </a:r>
          </a:p>
          <a:p>
            <a:r>
              <a:rPr lang="en-US" dirty="0"/>
              <a:t>ASCRS Grand rounds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roidal Drainage-4K copy.mov" descr="Choroidal Drainage-4K copy.mov">
            <a:hlinkClick r:id="" action="ppaction://media"/>
            <a:extLst>
              <a:ext uri="{FF2B5EF4-FFF2-40B4-BE49-F238E27FC236}">
                <a16:creationId xmlns:a16="http://schemas.microsoft.com/office/drawing/2014/main" id="{9454D03B-5D85-2B49-83E0-9D1132C50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28650" y="580913"/>
            <a:ext cx="7886700" cy="7207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Post-operative course</a:t>
            </a:r>
            <a:endParaRPr sz="3200" dirty="0"/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628650" y="1342150"/>
            <a:ext cx="3886200" cy="3284279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POD #1 s/p choroidal drainage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Patient had significant pain, VA - HM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IOP remained &gt; 50 and unresponsive to medications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Uncomplicated Ahmed FP7 Tube shunt was placed in the supratemporal quadrant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POD #1 IOP decreased to 20, VA – 20/400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c/b increased choroidal effusion/heme POD#2 and IOP Spike to 40 responsive to topical meds, and IV steroids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6457950" y="6356351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5" name="Picture 4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09A9AF70-7002-7A49-9735-1F6E2D83F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37" y="1342150"/>
            <a:ext cx="4295533" cy="268011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28650" y="580913"/>
            <a:ext cx="7886700" cy="7207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Post-operative course</a:t>
            </a:r>
            <a:endParaRPr sz="3200" dirty="0"/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628650" y="1920216"/>
            <a:ext cx="3886200" cy="255678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Ocular status remained stable during hospital course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POD #17 s/p Ahmed Tube shunt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IOP 9 on Dorzolamide BID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Discharged on Prednisolone QID, Atropine BID, and PO </a:t>
            </a:r>
            <a:r>
              <a:rPr lang="en-US" dirty="0" err="1"/>
              <a:t>Pred</a:t>
            </a:r>
            <a:r>
              <a:rPr lang="en-US" dirty="0"/>
              <a:t> 20mg daily, VA - HM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6457950" y="6356351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11" name="Picture 10" descr="A picture containing text, black, close&#10;&#10;Description automatically generated">
            <a:extLst>
              <a:ext uri="{FF2B5EF4-FFF2-40B4-BE49-F238E27FC236}">
                <a16:creationId xmlns:a16="http://schemas.microsoft.com/office/drawing/2014/main" id="{77BA5FCC-9FC5-D541-B859-CB2014B44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2" y="1301675"/>
            <a:ext cx="4295533" cy="26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9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941B-7194-DB4A-824C-4B6FF0F1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74409" cy="1325564"/>
          </a:xfrm>
        </p:spPr>
        <p:txBody>
          <a:bodyPr>
            <a:normAutofit/>
          </a:bodyPr>
          <a:lstStyle/>
          <a:p>
            <a:r>
              <a:rPr lang="en-US" sz="3200" dirty="0"/>
              <a:t>  2 weeks later…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6EB2F-7729-4941-B5E0-B5FD282CDAB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387736"/>
            <a:ext cx="3859267" cy="47892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Outpatient follow up, vision declined to LP, IOP 4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Vitreous hemorrhage present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2+ Nuclear sclerotic cataract with dense PSC and heme deposition</a:t>
            </a:r>
          </a:p>
        </p:txBody>
      </p:sp>
      <p:pic>
        <p:nvPicPr>
          <p:cNvPr id="5" name="Picture 4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6B4EB10D-3244-C64F-9FE2-8BC8FE10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3" y="748146"/>
            <a:ext cx="3372566" cy="37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58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654E-8E6B-CE40-A05A-AB9F4F2E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390"/>
            <a:ext cx="8229600" cy="760702"/>
          </a:xfrm>
        </p:spPr>
        <p:txBody>
          <a:bodyPr>
            <a:normAutofit fontScale="90000"/>
          </a:bodyPr>
          <a:lstStyle/>
          <a:p>
            <a:r>
              <a:rPr lang="en-US" dirty="0"/>
              <a:t>Biometry was obtained for planned combined Pars Plana Vitrectomy and Cataract Surgery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198EF-48FD-584B-8BE8-DD7967D0E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10043" r="6078" b="44935"/>
          <a:stretch/>
        </p:blipFill>
        <p:spPr>
          <a:xfrm>
            <a:off x="0" y="1632856"/>
            <a:ext cx="7054173" cy="4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89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C9CE-0892-B443-BFDF-EC048A26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17CD0-78E6-6F41-A39B-DA53371DAA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57200" y="3113088"/>
            <a:ext cx="8229600" cy="1091050"/>
          </a:xfrm>
        </p:spPr>
        <p:txBody>
          <a:bodyPr>
            <a:normAutofit/>
          </a:bodyPr>
          <a:lstStyle/>
          <a:p>
            <a:r>
              <a:rPr lang="en-US" dirty="0"/>
              <a:t>- Refractive and surgical planning and execution</a:t>
            </a:r>
          </a:p>
        </p:txBody>
      </p:sp>
    </p:spTree>
    <p:extLst>
      <p:ext uri="{BB962C8B-B14F-4D97-AF65-F5344CB8AC3E}">
        <p14:creationId xmlns:p14="http://schemas.microsoft.com/office/powerpoint/2010/main" val="5460371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>
            <a:spLocks noGrp="1"/>
          </p:cNvSpPr>
          <p:nvPr>
            <p:ph type="title"/>
          </p:nvPr>
        </p:nvSpPr>
        <p:spPr>
          <a:xfrm>
            <a:off x="628650" y="580913"/>
            <a:ext cx="7886700" cy="7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200"/>
              <a:t>Patient underwent combined PPV/CE/IOL</a:t>
            </a:r>
            <a:endParaRPr sz="3200"/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1"/>
          </p:nvPr>
        </p:nvSpPr>
        <p:spPr>
          <a:xfrm>
            <a:off x="628650" y="1342150"/>
            <a:ext cx="3886200" cy="36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/>
          <a:p>
            <a:pPr marL="342900" lvl="0" indent="-3362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18.5D Lens was placed for target of -4.50 to prevent anisometropia and suspected axial length inaccuracy</a:t>
            </a:r>
            <a:endParaRPr/>
          </a:p>
          <a:p>
            <a:pPr marL="342900" lvl="0" indent="-33623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POD #1 </a:t>
            </a:r>
            <a:endParaRPr/>
          </a:p>
          <a:p>
            <a:pPr marL="600075" lvl="1" indent="-136207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Vision improved to 20/400</a:t>
            </a:r>
            <a:endParaRPr/>
          </a:p>
          <a:p>
            <a:pPr marL="600075" lvl="1" indent="-136207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IOP was 1</a:t>
            </a:r>
            <a:endParaRPr/>
          </a:p>
          <a:p>
            <a:pPr marL="342900" lvl="0" indent="-33623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Course was c/b persistent inferior serous detachment </a:t>
            </a:r>
            <a:endParaRPr/>
          </a:p>
          <a:p>
            <a:pPr marL="342900" lvl="0" indent="-33623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Prednisolone was increased to 6x daily</a:t>
            </a:r>
            <a:endParaRPr/>
          </a:p>
          <a:p>
            <a:pPr marL="342900" lvl="0" indent="-336232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POW #1</a:t>
            </a:r>
            <a:endParaRPr/>
          </a:p>
          <a:p>
            <a:pPr marL="600075" lvl="1" indent="-136207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Vision improved to 20/125, near vision 20/40 sc</a:t>
            </a:r>
            <a:endParaRPr/>
          </a:p>
          <a:p>
            <a:pPr marL="600075" lvl="1" indent="-136207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/>
              <a:t>IOP 8 on no glaucoma drops </a:t>
            </a:r>
            <a:endParaRPr/>
          </a:p>
          <a:p>
            <a:pPr marL="600075" lvl="1" indent="-5397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/>
          </a:p>
          <a:p>
            <a:pPr marL="342900" lvl="0" indent="-2540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/>
          </a:p>
        </p:txBody>
      </p:sp>
      <p:sp>
        <p:nvSpPr>
          <p:cNvPr id="39" name="Google Shape;39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358413" cy="35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mtClean="0"/>
              <a:pPr/>
              <a:t>16</a:t>
            </a:fld>
            <a:endParaRPr/>
          </a:p>
        </p:txBody>
      </p:sp>
      <p:pic>
        <p:nvPicPr>
          <p:cNvPr id="40" name="Google Shape;40;p1" descr="A close up of a fru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30345" t="15439" r="28017" b="21384"/>
          <a:stretch/>
        </p:blipFill>
        <p:spPr>
          <a:xfrm>
            <a:off x="4881422" y="1342150"/>
            <a:ext cx="3886200" cy="327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3674409" cy="132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  3 months later…</a:t>
            </a:r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body" idx="1"/>
          </p:nvPr>
        </p:nvSpPr>
        <p:spPr>
          <a:xfrm>
            <a:off x="628650" y="1137365"/>
            <a:ext cx="3859267" cy="4789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Vision 20/20 OU </a:t>
            </a:r>
            <a:endParaRPr/>
          </a:p>
          <a:p>
            <a:pPr marL="600075" lvl="1" indent="-14287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OD -6.00 +2.00 x 010</a:t>
            </a:r>
            <a:endParaRPr/>
          </a:p>
          <a:p>
            <a:pPr marL="600075" lvl="1" indent="-142875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OS -5.00 +0.75 x 030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IOP 18 on no glaucoma medications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Gonioscopy open OU, OD showed focal peaked PAS temporally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Down to prednisolone qdaily 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Persistent inferior serous detachment to the arcade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/>
              <a:t>Pending further laser barricade vs surgical drainage</a:t>
            </a:r>
            <a:endParaRPr/>
          </a:p>
        </p:txBody>
      </p:sp>
      <p:pic>
        <p:nvPicPr>
          <p:cNvPr id="47" name="Google Shape;47;p2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784" r="12146"/>
          <a:stretch/>
        </p:blipFill>
        <p:spPr>
          <a:xfrm rot="5400000">
            <a:off x="6690909" y="108370"/>
            <a:ext cx="2384252" cy="235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500" r="9524"/>
          <a:stretch/>
        </p:blipFill>
        <p:spPr>
          <a:xfrm rot="5400000">
            <a:off x="5471175" y="969580"/>
            <a:ext cx="2321015" cy="223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 descr="Calend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3690" r="5595"/>
          <a:stretch/>
        </p:blipFill>
        <p:spPr>
          <a:xfrm rot="5400000">
            <a:off x="6733670" y="2558749"/>
            <a:ext cx="2341108" cy="2175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"/>
          <p:cNvSpPr txBox="1">
            <a:spLocks noGrp="1"/>
          </p:cNvSpPr>
          <p:nvPr>
            <p:ph type="title"/>
          </p:nvPr>
        </p:nvSpPr>
        <p:spPr>
          <a:xfrm>
            <a:off x="457200" y="2368550"/>
            <a:ext cx="8229600" cy="63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/>
              <a:t>Thank you to residents and faculty</a:t>
            </a: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body" idx="1"/>
          </p:nvPr>
        </p:nvSpPr>
        <p:spPr>
          <a:xfrm>
            <a:off x="457200" y="3113087"/>
            <a:ext cx="8229600" cy="176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Yasmin Sozeri, MD</a:t>
            </a:r>
            <a:endParaRPr/>
          </a:p>
          <a:p>
            <a:pPr marL="457200" lvl="0" indent="-457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Warren Sobol, MD</a:t>
            </a:r>
            <a:endParaRPr/>
          </a:p>
          <a:p>
            <a:pPr marL="457200" lvl="0" indent="-457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Lily Kim, MD </a:t>
            </a:r>
            <a:endParaRPr/>
          </a:p>
          <a:p>
            <a:pPr marL="457200" lvl="0" indent="-457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Roy Swanson, MD </a:t>
            </a:r>
            <a:endParaRPr/>
          </a:p>
          <a:p>
            <a:pPr marL="457200" lvl="0" indent="-457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Lalita Gupta, MD</a:t>
            </a:r>
            <a:endParaRPr/>
          </a:p>
          <a:p>
            <a:pPr marL="457200" lvl="0" indent="-4572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US"/>
              <a:t>Dr. Etienne Schonbach, MD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83E17F-A326-C44A-AED5-C37F2F32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22383152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78922A-3039-A243-9F37-30E451BF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7626"/>
            <a:ext cx="7886700" cy="1556273"/>
          </a:xfrm>
        </p:spPr>
        <p:txBody>
          <a:bodyPr>
            <a:normAutofit/>
          </a:bodyPr>
          <a:lstStyle/>
          <a:p>
            <a:r>
              <a:rPr lang="en-US" dirty="0"/>
              <a:t>A 58yo woman with a history of multiple myeloma s/p autologous stem cell transplant 9 days prior c/b persistent vomiting was examined for right eye blurred vision and bilateral subconjunctival hemorrhage.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198D1A-11EF-EA4F-8E99-64D85744299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2571750"/>
            <a:ext cx="6069330" cy="2628900"/>
          </a:xfrm>
        </p:spPr>
        <p:txBody>
          <a:bodyPr/>
          <a:lstStyle/>
          <a:p>
            <a:r>
              <a:rPr lang="en-US" dirty="0"/>
              <a:t>PMHx:  CAD, aortic stenosis, bicuspid aortic valve s/p valve replacement x2 on lifelong anticoagulation</a:t>
            </a:r>
          </a:p>
          <a:p>
            <a:r>
              <a:rPr lang="en-US" dirty="0" err="1"/>
              <a:t>POHx</a:t>
            </a:r>
            <a:r>
              <a:rPr lang="en-US" dirty="0"/>
              <a:t>: ABMD, myopia </a:t>
            </a:r>
          </a:p>
          <a:p>
            <a:r>
              <a:rPr lang="en-US" dirty="0"/>
              <a:t>Ocular medications: Restasis BID OU </a:t>
            </a:r>
          </a:p>
          <a:p>
            <a:r>
              <a:rPr lang="en-US" dirty="0"/>
              <a:t>Pertinent medications: IV Heparin, multiple stool softeners, multiple antiemetics including scopolamine patch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lnSpcReduction="10000"/>
          </a:bodyPr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6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Initial examination</a:t>
            </a:r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5A662E7-9A38-E240-A086-589B68927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82134"/>
              </p:ext>
            </p:extLst>
          </p:nvPr>
        </p:nvGraphicFramePr>
        <p:xfrm>
          <a:off x="457200" y="532674"/>
          <a:ext cx="6096000" cy="579265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85257">
                  <a:extLst>
                    <a:ext uri="{9D8B030D-6E8A-4147-A177-3AD203B41FA5}">
                      <a16:colId xmlns:a16="http://schemas.microsoft.com/office/drawing/2014/main" val="2780620792"/>
                    </a:ext>
                  </a:extLst>
                </a:gridCol>
                <a:gridCol w="2492829">
                  <a:extLst>
                    <a:ext uri="{9D8B030D-6E8A-4147-A177-3AD203B41FA5}">
                      <a16:colId xmlns:a16="http://schemas.microsoft.com/office/drawing/2014/main" val="3836735250"/>
                    </a:ext>
                  </a:extLst>
                </a:gridCol>
                <a:gridCol w="1817914">
                  <a:extLst>
                    <a:ext uri="{9D8B030D-6E8A-4147-A177-3AD203B41FA5}">
                      <a16:colId xmlns:a16="http://schemas.microsoft.com/office/drawing/2014/main" val="1484367449"/>
                    </a:ext>
                  </a:extLst>
                </a:gridCol>
              </a:tblGrid>
              <a:tr h="39914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Right eye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Left eye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336222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20/20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763681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-4.50 sphere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-5.00 -1.00 x095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137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Pupils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5mm sluggish</a:t>
                      </a:r>
                      <a:r>
                        <a:rPr lang="en-US" sz="1400" dirty="0"/>
                        <a:t>, no RAPD by reverse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Brisk and Reactive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658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Color plates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11/11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64174"/>
                  </a:ext>
                </a:extLst>
              </a:tr>
              <a:tr h="3635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642525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Conjunctiva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360 </a:t>
                      </a:r>
                      <a:r>
                        <a:rPr lang="en-US" sz="1400" dirty="0" err="1"/>
                        <a:t>subconj</a:t>
                      </a:r>
                      <a:r>
                        <a:rPr lang="en-US" sz="1400" dirty="0"/>
                        <a:t> hemorrhage with chemosis inferiorly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Superonasal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subconj</a:t>
                      </a:r>
                      <a:r>
                        <a:rPr lang="en-US" sz="1400" dirty="0"/>
                        <a:t> heme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6915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Mild Microcystic edema</a:t>
                      </a:r>
                      <a:r>
                        <a:rPr lang="en-US" sz="1400" dirty="0"/>
                        <a:t>, ABMD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ABMD, 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256872"/>
                  </a:ext>
                </a:extLst>
              </a:tr>
              <a:tr h="5261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Anterior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Grade I Van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</a:rPr>
                        <a:t>Hericks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, IK touch temporally and shallow centrally ~ 1.5-2 CCT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Grade 4 Van </a:t>
                      </a:r>
                      <a:r>
                        <a:rPr lang="en-US" sz="1400" dirty="0" err="1"/>
                        <a:t>Hericks</a:t>
                      </a:r>
                      <a:r>
                        <a:rPr lang="en-US" sz="1400" dirty="0"/>
                        <a:t>, centrally deep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393866"/>
                  </a:ext>
                </a:extLst>
              </a:tr>
              <a:tr h="2939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Mid dilated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Round and reactive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958854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1+ nuclear sclerosis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1+ nuclear sclerosis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588518"/>
                  </a:ext>
                </a:extLst>
              </a:tr>
              <a:tr h="3374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Gonioscopy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A(slit)S – Visible ciliary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D40R 1+ PTM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3116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457200" y="323847"/>
            <a:ext cx="8229600" cy="636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Retinal Examination</a:t>
            </a:r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8631965" y="6450012"/>
            <a:ext cx="181836" cy="2392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fld id="{86CB4B4D-7CA3-9044-876B-883B54F8677D}" type="slidenum">
              <a:t>5</a:t>
            </a:fld>
            <a:endParaRPr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5A662E7-9A38-E240-A086-589B68927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29929"/>
              </p:ext>
            </p:extLst>
          </p:nvPr>
        </p:nvGraphicFramePr>
        <p:xfrm>
          <a:off x="1524000" y="993139"/>
          <a:ext cx="6096000" cy="226277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806207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367352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84367449"/>
                    </a:ext>
                  </a:extLst>
                </a:gridCol>
              </a:tblGrid>
              <a:tr h="399144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Right eye (</a:t>
                      </a:r>
                      <a:r>
                        <a:rPr lang="en-US" sz="1400" dirty="0" err="1"/>
                        <a:t>undilated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Left eye (Dilated)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336222"/>
                  </a:ext>
                </a:extLst>
              </a:tr>
              <a:tr h="4027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Optic nerve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0.2, pink and sharp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 pink and sharp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76368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Flat, normal foveal reflex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Flat, normal foveal reflex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6580"/>
                  </a:ext>
                </a:extLst>
              </a:tr>
              <a:tr h="4245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normal 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normal limits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64174"/>
                  </a:ext>
                </a:extLst>
              </a:tr>
              <a:tr h="3635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Periphery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Grossly flat, difficult periphery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Flat without holes or tears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642525"/>
                  </a:ext>
                </a:extLst>
              </a:tr>
            </a:tbl>
          </a:graphicData>
        </a:graphic>
      </p:graphicFrame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3749A8-92A5-B944-8AD0-0780E7769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30170"/>
            <a:ext cx="5223510" cy="32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6137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B0C53-540F-6443-AB54-AEA9B726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8550"/>
            <a:ext cx="8229600" cy="918936"/>
          </a:xfrm>
        </p:spPr>
        <p:txBody>
          <a:bodyPr>
            <a:normAutofit fontScale="90000"/>
          </a:bodyPr>
          <a:lstStyle/>
          <a:p>
            <a:r>
              <a:rPr lang="en-US" dirty="0"/>
              <a:t>Diagnosis: Acute secondary angle closure due to 360 ring choroidal hemorrhage</a:t>
            </a:r>
          </a:p>
        </p:txBody>
      </p:sp>
    </p:spTree>
    <p:extLst>
      <p:ext uri="{BB962C8B-B14F-4D97-AF65-F5344CB8AC3E}">
        <p14:creationId xmlns:p14="http://schemas.microsoft.com/office/powerpoint/2010/main" val="16762198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28650" y="580913"/>
            <a:ext cx="7886700" cy="7207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/>
              <a:t>Initial therapy for right eye</a:t>
            </a:r>
            <a:endParaRPr sz="3200" dirty="0"/>
          </a:p>
        </p:txBody>
      </p:sp>
      <p:sp>
        <p:nvSpPr>
          <p:cNvPr id="102" name="Shape 102"/>
          <p:cNvSpPr>
            <a:spLocks noGrp="1"/>
          </p:cNvSpPr>
          <p:nvPr>
            <p:ph type="body" sz="half" idx="1"/>
          </p:nvPr>
        </p:nvSpPr>
        <p:spPr>
          <a:xfrm>
            <a:off x="628650" y="1401081"/>
            <a:ext cx="3886200" cy="4351338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Started on maximum topical therapy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Latanoprost nightly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Timolol/Dorzolamide BID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Brimonidine BID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IV Diamox 500mg BID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Atropine BID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IOP reduced to 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IV Solumedrol 250mg q6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Continue antiemetics and reduce any straining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Discussed reducing or discontinuing IV Heparin</a:t>
            </a:r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6457950" y="6356351"/>
            <a:ext cx="231277" cy="3506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941B-7194-DB4A-824C-4B6FF0F18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74409" cy="1325564"/>
          </a:xfrm>
        </p:spPr>
        <p:txBody>
          <a:bodyPr>
            <a:normAutofit/>
          </a:bodyPr>
          <a:lstStyle/>
          <a:p>
            <a:r>
              <a:rPr lang="en-US" sz="3200" dirty="0"/>
              <a:t> 6 Days later…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6EB2F-7729-4941-B5E0-B5FD282CDAB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191788"/>
            <a:ext cx="3886200" cy="47892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Patient had vomiting episode and worsening eye pain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Vision dropped to 20/400 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IOP increased to &gt; 50 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Unresponsive to additional IV Diamox</a:t>
            </a:r>
          </a:p>
        </p:txBody>
      </p:sp>
      <p:pic>
        <p:nvPicPr>
          <p:cNvPr id="7" name="Picture 6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D4CC64E5-FB6A-4749-B456-CFE5E55D5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209353"/>
            <a:ext cx="4474899" cy="2792031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1151633E-1F51-D946-A14D-DDC392845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3" t="17609" r="28824" b="22977"/>
          <a:stretch/>
        </p:blipFill>
        <p:spPr>
          <a:xfrm>
            <a:off x="3141232" y="3315625"/>
            <a:ext cx="3543298" cy="27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70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C9CE-0892-B443-BFDF-EC048A26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17CD0-78E6-6F41-A39B-DA53371DAA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Next steps for surgical intervention?</a:t>
            </a:r>
          </a:p>
        </p:txBody>
      </p:sp>
    </p:spTree>
    <p:extLst>
      <p:ext uri="{BB962C8B-B14F-4D97-AF65-F5344CB8AC3E}">
        <p14:creationId xmlns:p14="http://schemas.microsoft.com/office/powerpoint/2010/main" val="15578177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EyeInst">
  <a:themeElements>
    <a:clrScheme name="EyeIn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A420"/>
      </a:accent1>
      <a:accent2>
        <a:srgbClr val="0C377B"/>
      </a:accent2>
      <a:accent3>
        <a:srgbClr val="A11E2A"/>
      </a:accent3>
      <a:accent4>
        <a:srgbClr val="27BF00"/>
      </a:accent4>
      <a:accent5>
        <a:srgbClr val="FF65AC"/>
      </a:accent5>
      <a:accent6>
        <a:srgbClr val="FF7400"/>
      </a:accent6>
      <a:hlink>
        <a:srgbClr val="0000FF"/>
      </a:hlink>
      <a:folHlink>
        <a:srgbClr val="FF00FF"/>
      </a:folHlink>
    </a:clrScheme>
    <a:fontScheme name="EyeIn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yeIn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yeInst">
  <a:themeElements>
    <a:clrScheme name="EyeIns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A420"/>
      </a:accent1>
      <a:accent2>
        <a:srgbClr val="0C377B"/>
      </a:accent2>
      <a:accent3>
        <a:srgbClr val="A11E2A"/>
      </a:accent3>
      <a:accent4>
        <a:srgbClr val="27BF00"/>
      </a:accent4>
      <a:accent5>
        <a:srgbClr val="FF65AC"/>
      </a:accent5>
      <a:accent6>
        <a:srgbClr val="FF7400"/>
      </a:accent6>
      <a:hlink>
        <a:srgbClr val="0000FF"/>
      </a:hlink>
      <a:folHlink>
        <a:srgbClr val="FF00FF"/>
      </a:folHlink>
    </a:clrScheme>
    <a:fontScheme name="EyeIns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EyeIn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706</Words>
  <Application>Microsoft Office PowerPoint</Application>
  <PresentationFormat>On-screen Show (4:3)</PresentationFormat>
  <Paragraphs>135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Helvetica</vt:lpstr>
      <vt:lpstr>EyeInst</vt:lpstr>
      <vt:lpstr>Clarity after a bit of suffe(RING)</vt:lpstr>
      <vt:lpstr>No financial disclosures</vt:lpstr>
      <vt:lpstr>A 58yo woman with a history of multiple myeloma s/p autologous stem cell transplant 9 days prior c/b persistent vomiting was examined for right eye blurred vision and bilateral subconjunctival hemorrhage.  </vt:lpstr>
      <vt:lpstr>Initial examination</vt:lpstr>
      <vt:lpstr>Retinal Examination</vt:lpstr>
      <vt:lpstr>Diagnosis: Acute secondary angle closure due to 360 ring choroidal hemorrhage</vt:lpstr>
      <vt:lpstr>Initial therapy for right eye</vt:lpstr>
      <vt:lpstr> 6 Days later…</vt:lpstr>
      <vt:lpstr>Discussion</vt:lpstr>
      <vt:lpstr>PowerPoint Presentation</vt:lpstr>
      <vt:lpstr>Post-operative course</vt:lpstr>
      <vt:lpstr>Post-operative course</vt:lpstr>
      <vt:lpstr>  2 weeks later…</vt:lpstr>
      <vt:lpstr>Biometry was obtained for planned combined Pars Plana Vitrectomy and Cataract Surgery </vt:lpstr>
      <vt:lpstr>Discussion</vt:lpstr>
      <vt:lpstr>Patient underwent combined PPV/CE/IOL</vt:lpstr>
      <vt:lpstr>  3 months later…</vt:lpstr>
      <vt:lpstr>Thank you to residents and faculty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Emily Gagnon</cp:lastModifiedBy>
  <cp:revision>35</cp:revision>
  <dcterms:modified xsi:type="dcterms:W3CDTF">2021-02-16T14:27:36Z</dcterms:modified>
</cp:coreProperties>
</file>