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373" r:id="rId6"/>
    <p:sldId id="410" r:id="rId7"/>
    <p:sldId id="374" r:id="rId8"/>
    <p:sldId id="375" r:id="rId9"/>
    <p:sldId id="379" r:id="rId10"/>
    <p:sldId id="411" r:id="rId11"/>
    <p:sldId id="396" r:id="rId12"/>
    <p:sldId id="397" r:id="rId13"/>
    <p:sldId id="381" r:id="rId14"/>
    <p:sldId id="401" r:id="rId15"/>
    <p:sldId id="406" r:id="rId16"/>
    <p:sldId id="412" r:id="rId17"/>
    <p:sldId id="409" r:id="rId18"/>
  </p:sldIdLst>
  <p:sldSz cx="14630400" cy="8229600"/>
  <p:notesSz cx="6858000" cy="9144000"/>
  <p:defaultTextStyle>
    <a:defPPr>
      <a:defRPr lang="en-US"/>
    </a:defPPr>
    <a:lvl1pPr marL="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Weinlander" initials="EW" lastIdx="17" clrIdx="0">
    <p:extLst>
      <p:ext uri="{19B8F6BF-5375-455C-9EA6-DF929625EA0E}">
        <p15:presenceInfo xmlns:p15="http://schemas.microsoft.com/office/powerpoint/2012/main" userId="c3c1907303b58f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527"/>
    <a:srgbClr val="A21727"/>
    <a:srgbClr val="CC0000"/>
    <a:srgbClr val="B01C32"/>
    <a:srgbClr val="CCCDCC"/>
    <a:srgbClr val="EDEEED"/>
    <a:srgbClr val="872C90"/>
    <a:srgbClr val="C51C30"/>
    <a:srgbClr val="1AA594"/>
    <a:srgbClr val="9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4" autoAdjust="0"/>
    <p:restoredTop sz="65121" autoAdjust="0"/>
  </p:normalViewPr>
  <p:slideViewPr>
    <p:cSldViewPr snapToGrid="0" snapToObjects="1" showGuides="1">
      <p:cViewPr varScale="1">
        <p:scale>
          <a:sx n="39" d="100"/>
          <a:sy n="39" d="100"/>
        </p:scale>
        <p:origin x="176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B8A31-2B9F-A94B-A2CC-00F18DA57334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F604B-6C0D-8446-A61A-2AA75F3719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43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EC66E-FACF-7F40-AACA-BA49429FF6B3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DDD1B-7981-514B-B211-D97C9422D5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5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3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0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5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OD: </a:t>
            </a:r>
            <a:r>
              <a:rPr lang="en-US" b="1" dirty="0" err="1"/>
              <a:t>Verisyse</a:t>
            </a:r>
            <a:r>
              <a:rPr lang="en-US" b="1" dirty="0"/>
              <a:t> lens with superior claw disengagement from iris with dislocation of lens nasally, optic edge bisecting visual axis</a:t>
            </a:r>
          </a:p>
          <a:p>
            <a:pPr marL="0" indent="0">
              <a:buNone/>
            </a:pPr>
            <a:r>
              <a:rPr lang="en-US" b="1" dirty="0"/>
              <a:t>      No AC cell,  + debris on endothelium nasally. No lens-cornea touch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1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4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/>
              <a:t>Verisyse</a:t>
            </a:r>
            <a:r>
              <a:rPr lang="en-US" sz="2000" dirty="0"/>
              <a:t> lens was noted to be </a:t>
            </a:r>
            <a:r>
              <a:rPr lang="en-US" sz="2000" dirty="0" err="1"/>
              <a:t>enclavated</a:t>
            </a:r>
            <a:r>
              <a:rPr lang="en-US" sz="2000" dirty="0"/>
              <a:t> inferiorly and loose superiorly. Two paracenteses were made inferiorly with a paracentesis blade. The anterior chamber was filled with </a:t>
            </a:r>
            <a:r>
              <a:rPr lang="en-US" sz="2000" dirty="0" err="1"/>
              <a:t>Healon</a:t>
            </a:r>
            <a:r>
              <a:rPr lang="en-US" sz="2000" dirty="0"/>
              <a:t>.  Iris was </a:t>
            </a:r>
            <a:r>
              <a:rPr lang="en-US" sz="2000" dirty="0" err="1"/>
              <a:t>disenclavated</a:t>
            </a:r>
            <a:r>
              <a:rPr lang="en-US" sz="2000" dirty="0"/>
              <a:t> inferiorly using a </a:t>
            </a:r>
            <a:r>
              <a:rPr lang="en-US" sz="2000" dirty="0" err="1"/>
              <a:t>Sinskey</a:t>
            </a:r>
            <a:r>
              <a:rPr lang="en-US" sz="2000" dirty="0"/>
              <a:t> hook and a </a:t>
            </a:r>
            <a:r>
              <a:rPr lang="en-US" sz="2000" dirty="0" err="1"/>
              <a:t>micrograsper</a:t>
            </a:r>
            <a:r>
              <a:rPr lang="en-US" sz="2000" dirty="0"/>
              <a:t>.  The </a:t>
            </a:r>
            <a:r>
              <a:rPr lang="en-US" sz="2000" dirty="0" err="1"/>
              <a:t>Verisyse</a:t>
            </a:r>
            <a:r>
              <a:rPr lang="en-US" sz="2000" dirty="0"/>
              <a:t> lens was then moving freely.</a:t>
            </a:r>
          </a:p>
          <a:p>
            <a:r>
              <a:rPr lang="en-US" sz="2000" dirty="0"/>
              <a:t>A 6.0 mm superior groove was created with a diamond blade set to 380 microns. A crescent blade was used to tunnel into the cornea along the entire length of the groove. Then a keratome was used to enter the anterior chamber and open the wound. The </a:t>
            </a:r>
            <a:r>
              <a:rPr lang="en-US" sz="2000" dirty="0" err="1"/>
              <a:t>Verisyse</a:t>
            </a:r>
            <a:r>
              <a:rPr lang="en-US" sz="2000" dirty="0"/>
              <a:t> lens was maneuvered into the wound with a </a:t>
            </a:r>
            <a:r>
              <a:rPr lang="en-US" sz="2000" dirty="0" err="1"/>
              <a:t>Sinskey</a:t>
            </a:r>
            <a:r>
              <a:rPr lang="en-US" sz="2000" dirty="0"/>
              <a:t> hook and the wound was noted to be tight.  The wound was enlarged with a keratome.  The lens was then delivered from the eye.  </a:t>
            </a:r>
          </a:p>
          <a:p>
            <a:r>
              <a:rPr lang="en-US" sz="2000" dirty="0"/>
              <a:t>The superior wound was closed with three interrupted 10-0 nylon sutures. The viscoelastic was washed from the eye. The sutures were rotated and buried.  The paracenteses were hydrated.  All wounds were checked and found to be water-tight. The eye was of physiologic pressure.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5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5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3597358"/>
            <a:ext cx="12435840" cy="17640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518972"/>
            <a:ext cx="10241280" cy="503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cap="all" baseline="0">
                <a:solidFill>
                  <a:srgbClr val="B01C32"/>
                </a:solidFill>
                <a:latin typeface="+mn-lt"/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2339183" y="3489325"/>
            <a:ext cx="9952039" cy="6350"/>
          </a:xfrm>
          <a:prstGeom prst="line">
            <a:avLst/>
          </a:prstGeom>
          <a:ln w="3175" cmpd="sng">
            <a:solidFill>
              <a:srgbClr val="B01C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6" b="14303"/>
          <a:stretch/>
        </p:blipFill>
        <p:spPr>
          <a:xfrm>
            <a:off x="4879262" y="2355804"/>
            <a:ext cx="2435938" cy="841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AD7CF-DC01-4CAB-9EDD-CE96284C0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5" b="11714"/>
          <a:stretch/>
        </p:blipFill>
        <p:spPr>
          <a:xfrm>
            <a:off x="7315200" y="2387158"/>
            <a:ext cx="2509223" cy="8665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32C7A5-B65D-48F2-BEA6-CACC7333E4A1}"/>
              </a:ext>
            </a:extLst>
          </p:cNvPr>
          <p:cNvSpPr/>
          <p:nvPr userDrawn="1"/>
        </p:nvSpPr>
        <p:spPr>
          <a:xfrm>
            <a:off x="5694505" y="7750328"/>
            <a:ext cx="8790852" cy="397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Footer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8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90FC5F3-0380-464C-A2CA-8C209AC48A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6513" y="7486650"/>
            <a:ext cx="11253787" cy="369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rgbClr val="A31527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3923C1-BA3C-49E8-9E55-03B91F5598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06538" y="712788"/>
            <a:ext cx="12695237" cy="65960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i="1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Foot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8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D319973-87D7-43A9-8917-1611A0C00C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06538" y="1570246"/>
            <a:ext cx="12695237" cy="57386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i="1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2A8ECA6-5553-4FD9-8A2C-380D66CF8B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6513" y="7486650"/>
            <a:ext cx="11253787" cy="369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rgbClr val="A31527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/Title and On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5777" cy="8222671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723814"/>
            <a:ext cx="6059829" cy="5741858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8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7839052" y="1723814"/>
            <a:ext cx="6059829" cy="5741858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A31527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27000" y="0"/>
            <a:ext cx="14503400" cy="82296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49AA1F-BCA8-41C8-9027-8671A461F0FA}"/>
              </a:ext>
            </a:extLst>
          </p:cNvPr>
          <p:cNvSpPr/>
          <p:nvPr userDrawn="1"/>
        </p:nvSpPr>
        <p:spPr>
          <a:xfrm>
            <a:off x="8293996" y="576382"/>
            <a:ext cx="35030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54A07-CC1E-4804-92C1-65AACDF14062}"/>
              </a:ext>
            </a:extLst>
          </p:cNvPr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chemeClr val="bg1"/>
              </a:solidFill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gradFill>
          <a:gsLst>
            <a:gs pos="60000">
              <a:schemeClr val="tx1">
                <a:lumMod val="80000"/>
                <a:lumOff val="20000"/>
              </a:schemeClr>
            </a:gs>
            <a:gs pos="100000">
              <a:srgbClr val="1E1E1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U Health_horizontal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56339"/>
            <a:ext cx="1558925" cy="4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02063" y="3465512"/>
            <a:ext cx="12839700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321549" y="5106988"/>
            <a:ext cx="6419851" cy="366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b="0" i="1" baseline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chemeClr val="bg1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29110" r="10808" b="32517"/>
          <a:stretch/>
        </p:blipFill>
        <p:spPr>
          <a:xfrm>
            <a:off x="750013" y="6970421"/>
            <a:ext cx="1643867" cy="503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ransition Slide">
    <p:bg>
      <p:bgPr>
        <a:gradFill flip="none" rotWithShape="1">
          <a:gsLst>
            <a:gs pos="0">
              <a:srgbClr val="A21727">
                <a:lumMod val="96000"/>
                <a:lumOff val="4000"/>
              </a:srgbClr>
            </a:gs>
            <a:gs pos="100000">
              <a:srgbClr val="A2172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3633788" y="4733925"/>
            <a:ext cx="7315200" cy="635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U Health_horizontal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90" y="5008563"/>
            <a:ext cx="24860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30735" y="3146520"/>
            <a:ext cx="10189029" cy="172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0" i="0" spc="200" baseline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47" y="5320637"/>
            <a:ext cx="3254344" cy="2070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7C4A5-AA4E-4C3B-B499-E38A851047BE}"/>
              </a:ext>
            </a:extLst>
          </p:cNvPr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51C83-578F-4625-BC55-F4EBC52B3ECB}"/>
              </a:ext>
            </a:extLst>
          </p:cNvPr>
          <p:cNvSpPr txBox="1"/>
          <p:nvPr userDrawn="1"/>
        </p:nvSpPr>
        <p:spPr>
          <a:xfrm>
            <a:off x="5230678" y="787667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ordiaUPC" panose="020B0502040204020203" pitchFamily="34" charset="-34"/>
              </a:rPr>
              <a:t>REBEKAH GENSURE, MD, PHD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ordiaUPC" panose="020B05020402040202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7AAC1-68C0-4EA2-886C-C5FEFB6ED44A}"/>
              </a:ext>
            </a:extLst>
          </p:cNvPr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27000" y="0"/>
            <a:ext cx="14503400" cy="8229600"/>
          </a:xfrm>
          <a:prstGeom prst="rect">
            <a:avLst/>
          </a:prstGeom>
          <a:blipFill dpi="0" rotWithShape="1">
            <a:blip r:embed="rId2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100106" y="3146520"/>
            <a:ext cx="10289513" cy="172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0" i="0" spc="200" baseline="0">
                <a:solidFill>
                  <a:srgbClr val="A21727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9" name="Picture 16" descr="U Health_horizontal_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07" y="4995863"/>
            <a:ext cx="2466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 flipV="1">
            <a:off x="3633788" y="4733925"/>
            <a:ext cx="7315200" cy="6350"/>
          </a:xfrm>
          <a:prstGeom prst="line">
            <a:avLst/>
          </a:prstGeom>
          <a:ln w="3175" cmpd="sng">
            <a:solidFill>
              <a:srgbClr val="B01C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6156723" y="5930486"/>
            <a:ext cx="2422200" cy="699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04902" y="1723814"/>
            <a:ext cx="12676415" cy="5741858"/>
          </a:xfrm>
          <a:prstGeom prst="rect">
            <a:avLst/>
          </a:prstGeom>
        </p:spPr>
        <p:txBody>
          <a:bodyPr/>
          <a:lstStyle>
            <a:lvl1pPr>
              <a:defRPr sz="4480">
                <a:latin typeface="+mn-lt"/>
              </a:defRPr>
            </a:lvl1pPr>
            <a:lvl2pPr>
              <a:defRPr sz="384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880">
                <a:latin typeface="+mn-lt"/>
              </a:defRPr>
            </a:lvl4pPr>
            <a:lvl5pPr>
              <a:defRPr sz="288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History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04902" y="1723814"/>
            <a:ext cx="12676415" cy="574185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880">
                <a:latin typeface="+mn-lt"/>
              </a:defRPr>
            </a:lvl4pPr>
            <a:lvl5pPr>
              <a:defRPr sz="288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Chief Complaint: ###</a:t>
            </a:r>
          </a:p>
          <a:p>
            <a:pPr lvl="1"/>
            <a:r>
              <a:rPr lang="en-US" dirty="0"/>
              <a:t>Date patient presented: ###</a:t>
            </a:r>
          </a:p>
          <a:p>
            <a:pPr lvl="0"/>
            <a:r>
              <a:rPr lang="en-US" dirty="0"/>
              <a:t>History of present illness: </a:t>
            </a:r>
          </a:p>
          <a:p>
            <a:pPr lvl="1"/>
            <a:r>
              <a:rPr lang="en-US" dirty="0"/>
              <a:t>###</a:t>
            </a:r>
          </a:p>
          <a:p>
            <a:pPr lvl="0"/>
            <a:r>
              <a:rPr lang="en-US" dirty="0"/>
              <a:t>Past medical history: ###</a:t>
            </a:r>
          </a:p>
          <a:p>
            <a:pPr lvl="0"/>
            <a:r>
              <a:rPr lang="en-US" dirty="0"/>
              <a:t>Ocular history and surgeries: ###</a:t>
            </a:r>
          </a:p>
          <a:p>
            <a:pPr lvl="0"/>
            <a:endParaRPr lang="en-US" dirty="0"/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_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History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04902" y="1723814"/>
            <a:ext cx="12676415" cy="574185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880">
                <a:latin typeface="+mn-lt"/>
              </a:defRPr>
            </a:lvl4pPr>
            <a:lvl5pPr>
              <a:defRPr sz="288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Medications: ###</a:t>
            </a:r>
          </a:p>
          <a:p>
            <a:pPr lvl="0"/>
            <a:r>
              <a:rPr lang="en-US" dirty="0"/>
              <a:t>Allergies: ###</a:t>
            </a:r>
          </a:p>
          <a:p>
            <a:pPr lvl="0"/>
            <a:r>
              <a:rPr lang="en-US" dirty="0"/>
              <a:t>Family history: ###</a:t>
            </a:r>
          </a:p>
          <a:p>
            <a:pPr lvl="0"/>
            <a:r>
              <a:rPr lang="en-US" dirty="0"/>
              <a:t>Social history: ###</a:t>
            </a:r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_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EXAM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04902" y="1723814"/>
            <a:ext cx="12676415" cy="574185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880">
                <a:latin typeface="+mn-lt"/>
              </a:defRPr>
            </a:lvl4pPr>
            <a:lvl5pPr>
              <a:defRPr sz="288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Visual acuity:</a:t>
            </a:r>
          </a:p>
          <a:p>
            <a:pPr lvl="0"/>
            <a:r>
              <a:rPr lang="en-US" dirty="0"/>
              <a:t>Pupils:</a:t>
            </a:r>
          </a:p>
          <a:p>
            <a:pPr lvl="0"/>
            <a:r>
              <a:rPr lang="en-US" dirty="0"/>
              <a:t>EOM/Strabismus testing:</a:t>
            </a:r>
          </a:p>
          <a:p>
            <a:pPr lvl="0"/>
            <a:r>
              <a:rPr lang="en-US" dirty="0"/>
              <a:t>Visual Fields:</a:t>
            </a:r>
          </a:p>
          <a:p>
            <a:pPr lvl="0"/>
            <a:r>
              <a:rPr lang="en-US" dirty="0"/>
              <a:t>Color vision:</a:t>
            </a:r>
          </a:p>
          <a:p>
            <a:pPr lvl="0"/>
            <a:r>
              <a:rPr lang="en-US" dirty="0"/>
              <a:t>IOP: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9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81" y="121464"/>
            <a:ext cx="1633591" cy="4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392899-99C4-45AC-9696-6594ED4618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04900" y="1724025"/>
            <a:ext cx="12793663" cy="5421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i="1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D3D3F8-1DB5-4094-9880-F92466533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29110" r="10808" b="32517"/>
          <a:stretch/>
        </p:blipFill>
        <p:spPr>
          <a:xfrm>
            <a:off x="873305" y="90060"/>
            <a:ext cx="1643867" cy="503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U Health_horizontal_white.eps">
            <a:extLst>
              <a:ext uri="{FF2B5EF4-FFF2-40B4-BE49-F238E27FC236}">
                <a16:creationId xmlns:a16="http://schemas.microsoft.com/office/drawing/2014/main" id="{9DCE51A5-0E62-4616-A321-2693E7C2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56339"/>
            <a:ext cx="1558925" cy="4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216FA9-8D97-478B-883D-E910EBE9D26C}"/>
              </a:ext>
            </a:extLst>
          </p:cNvPr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chemeClr val="tx1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096431F-A8FF-4697-9ED8-194871B875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5084" y="7486650"/>
            <a:ext cx="11395317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326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ext or Imag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D3D3F8-1DB5-4094-9880-F92466533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29110" r="10808" b="32517"/>
          <a:stretch/>
        </p:blipFill>
        <p:spPr>
          <a:xfrm>
            <a:off x="873305" y="90060"/>
            <a:ext cx="1643867" cy="503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2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04902" y="1723813"/>
            <a:ext cx="12676415" cy="5421115"/>
          </a:xfrm>
          <a:prstGeom prst="rect">
            <a:avLst/>
          </a:prstGeom>
        </p:spPr>
        <p:txBody>
          <a:bodyPr/>
          <a:lstStyle>
            <a:lvl1pPr>
              <a:defRPr sz="4480">
                <a:latin typeface="+mn-lt"/>
              </a:defRPr>
            </a:lvl1pPr>
            <a:lvl2pPr>
              <a:defRPr sz="384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880">
                <a:latin typeface="+mn-lt"/>
              </a:defRPr>
            </a:lvl4pPr>
            <a:lvl5pPr>
              <a:defRPr sz="2880">
                <a:latin typeface="+mn-lt"/>
              </a:defRPr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2576513" y="7856538"/>
            <a:ext cx="1205388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U Health_horizontal_white.eps">
            <a:extLst>
              <a:ext uri="{FF2B5EF4-FFF2-40B4-BE49-F238E27FC236}">
                <a16:creationId xmlns:a16="http://schemas.microsoft.com/office/drawing/2014/main" id="{9DCE51A5-0E62-4616-A321-2693E7C2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56339"/>
            <a:ext cx="1558925" cy="4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216FA9-8D97-478B-883D-E910EBE9D26C}"/>
              </a:ext>
            </a:extLst>
          </p:cNvPr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chemeClr val="tx1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096431F-A8FF-4697-9ED8-194871B875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5084" y="7486650"/>
            <a:ext cx="11395317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216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0FEE2B-C3BE-49A9-8296-36CDA4EAECE1}"/>
              </a:ext>
            </a:extLst>
          </p:cNvPr>
          <p:cNvSpPr txBox="1"/>
          <p:nvPr userDrawn="1"/>
        </p:nvSpPr>
        <p:spPr>
          <a:xfrm>
            <a:off x="10461358" y="7857645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+mj-lt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+mj-lt"/>
                <a:ea typeface="Century Gothic" charset="0"/>
                <a:cs typeface="Century Gothic" charset="0"/>
              </a:rPr>
              <a:t>UNIVERSITY OF UTAH HEALTH, 2018</a:t>
            </a:r>
            <a:endParaRPr lang="en-US" sz="1200" b="1" spc="300" dirty="0">
              <a:solidFill>
                <a:srgbClr val="A21727"/>
              </a:solidFill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5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7" r:id="rId5"/>
    <p:sldLayoutId id="2147483668" r:id="rId6"/>
    <p:sldLayoutId id="2147483669" r:id="rId7"/>
    <p:sldLayoutId id="2147483666" r:id="rId8"/>
    <p:sldLayoutId id="2147483670" r:id="rId9"/>
    <p:sldLayoutId id="2147483663" r:id="rId10"/>
    <p:sldLayoutId id="2147483664" r:id="rId11"/>
    <p:sldLayoutId id="2147483665" r:id="rId12"/>
    <p:sldLayoutId id="2147483655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31502" rtl="0" eaLnBrk="1" latinLnBrk="0" hangingPunct="1">
        <a:spcBef>
          <a:spcPct val="0"/>
        </a:spcBef>
        <a:buNone/>
        <a:defRPr sz="4480" b="0" i="0" kern="1200" cap="all" baseline="0">
          <a:solidFill>
            <a:srgbClr val="B01C32"/>
          </a:solidFill>
          <a:latin typeface="Century Gothic" charset="0"/>
          <a:ea typeface="+mj-ea"/>
          <a:cs typeface="Avenir Roman"/>
        </a:defRPr>
      </a:lvl1pPr>
    </p:titleStyle>
    <p:bodyStyle>
      <a:lvl1pPr marL="548626" indent="-548626" algn="l" defTabSz="731502" rtl="0" eaLnBrk="1" latinLnBrk="0" hangingPunct="1">
        <a:spcBef>
          <a:spcPct val="20000"/>
        </a:spcBef>
        <a:buFont typeface="Arial"/>
        <a:buChar char="•"/>
        <a:defRPr sz="448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1pPr>
      <a:lvl2pPr marL="1188690" indent="-457189" algn="l" defTabSz="731502" rtl="0" eaLnBrk="1" latinLnBrk="0" hangingPunct="1">
        <a:spcBef>
          <a:spcPct val="20000"/>
        </a:spcBef>
        <a:buFont typeface="Arial"/>
        <a:buChar char="–"/>
        <a:defRPr sz="384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2pPr>
      <a:lvl3pPr marL="1828754" indent="-365751" algn="l" defTabSz="731502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2560256" indent="-365751" algn="l" defTabSz="731502" rtl="0" eaLnBrk="1" latinLnBrk="0" hangingPunct="1">
        <a:spcBef>
          <a:spcPct val="20000"/>
        </a:spcBef>
        <a:buFont typeface="Arial"/>
        <a:buChar char="–"/>
        <a:defRPr sz="256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4pPr>
      <a:lvl5pPr marL="3291758" indent="-365751" algn="l" defTabSz="731502" rtl="0" eaLnBrk="1" latinLnBrk="0" hangingPunct="1">
        <a:spcBef>
          <a:spcPct val="20000"/>
        </a:spcBef>
        <a:buFont typeface="Arial"/>
        <a:buChar char="»"/>
        <a:defRPr sz="192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5pPr>
      <a:lvl6pPr marL="4023259" indent="-365751" algn="l" defTabSz="73150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1" algn="l" defTabSz="73150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1" algn="l" defTabSz="73150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5" indent="-365751" algn="l" defTabSz="73150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3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0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731502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 userDrawn="1">
          <p15:clr>
            <a:srgbClr val="F26B43"/>
          </p15:clr>
        </p15:guide>
        <p15:guide id="2" orient="horz" pos="4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C6C2D4-4FD2-4928-997D-1E3392F75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Sudden Vision Loss, Years after Refractive Surgery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2194560" y="5405312"/>
            <a:ext cx="10241280" cy="176402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Mike Murri MD PGY3</a:t>
            </a:r>
          </a:p>
          <a:p>
            <a:r>
              <a:rPr lang="en-US" sz="2400" dirty="0"/>
              <a:t>Eric Weinlander MD</a:t>
            </a:r>
          </a:p>
          <a:p>
            <a:r>
              <a:rPr lang="en-US" sz="2400" dirty="0"/>
              <a:t>Amy Lin MD </a:t>
            </a:r>
          </a:p>
          <a:p>
            <a:r>
              <a:rPr lang="en-US" sz="2400" dirty="0"/>
              <a:t>ASCRS Grand Rounds</a:t>
            </a: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DFE1-0DB8-4108-A387-78E7D77C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9C577-EA8C-40BE-8F85-932D591D03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Would anyone re-enclavate the existing Verisyse implant instead of explanting?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are possible ways to manage the patient long-term after Verisyse explant (ICL, clear lens extraction, or CL)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should the residual refractive error in patient's other eye be managed (glasses/CL, PRK or LASIK if corneal topo and thickness ok)?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5DEC-BB67-4A09-B990-58F23032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operative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86C13-A860-488C-BB5B-8BC4EA62C5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POM2: </a:t>
            </a:r>
          </a:p>
          <a:p>
            <a:pPr lvl="1"/>
            <a:r>
              <a:rPr lang="en-US" dirty="0"/>
              <a:t>Final suture removed</a:t>
            </a:r>
          </a:p>
          <a:p>
            <a:pPr lvl="1"/>
            <a:r>
              <a:rPr lang="en-US" dirty="0"/>
              <a:t>Cornea clear</a:t>
            </a:r>
          </a:p>
          <a:p>
            <a:pPr lvl="1"/>
            <a:r>
              <a:rPr lang="en-US" dirty="0"/>
              <a:t>Endothelial cell count 2639, but more polymorphism and polymegathism OD</a:t>
            </a:r>
          </a:p>
          <a:p>
            <a:pPr lvl="1"/>
            <a:r>
              <a:rPr lang="en-US" dirty="0"/>
              <a:t>Referred to optometry for CL	</a:t>
            </a:r>
          </a:p>
        </p:txBody>
      </p:sp>
    </p:spTree>
    <p:extLst>
      <p:ext uri="{BB962C8B-B14F-4D97-AF65-F5344CB8AC3E}">
        <p14:creationId xmlns:p14="http://schemas.microsoft.com/office/powerpoint/2010/main" val="414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CEAF-3858-4056-8B14-FC8AF908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798AFD6-F099-4433-99E5-355290904B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1518" y="134924"/>
            <a:ext cx="12420595" cy="7959752"/>
          </a:xfrm>
        </p:spPr>
      </p:pic>
    </p:spTree>
    <p:extLst>
      <p:ext uri="{BB962C8B-B14F-4D97-AF65-F5344CB8AC3E}">
        <p14:creationId xmlns:p14="http://schemas.microsoft.com/office/powerpoint/2010/main" val="31478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5DEC-BB67-4A09-B990-58F23032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operative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86C13-A860-488C-BB5B-8BC4EA62C5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POM3: </a:t>
            </a:r>
          </a:p>
          <a:p>
            <a:pPr lvl="1"/>
            <a:r>
              <a:rPr lang="en-US" dirty="0"/>
              <a:t>Final Rx</a:t>
            </a:r>
          </a:p>
          <a:p>
            <a:pPr lvl="2"/>
            <a:r>
              <a:rPr lang="en-US" dirty="0"/>
              <a:t>OD -16.50 +1.25 x 010    20/20 </a:t>
            </a:r>
          </a:p>
          <a:p>
            <a:pPr lvl="2"/>
            <a:r>
              <a:rPr lang="en-US" dirty="0"/>
              <a:t>OS -1.25    20/20</a:t>
            </a:r>
          </a:p>
          <a:p>
            <a:pPr lvl="1"/>
            <a:r>
              <a:rPr lang="en-US" dirty="0"/>
              <a:t>Fitted for CTL, waiting on delivery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Plan for return at POM6 for refractive screening visit including topography and </a:t>
            </a:r>
            <a:r>
              <a:rPr lang="en-US" dirty="0" err="1"/>
              <a:t>Pentacam</a:t>
            </a:r>
            <a:r>
              <a:rPr lang="en-US" dirty="0"/>
              <a:t> OU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74E03C-DBF0-4998-86C5-26BF415C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41346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74E03C-DBF0-4998-86C5-26BF415C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ECF5C-963A-45CE-BE4B-77956AF1F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Chief Complaint: Right eye pain and blurry vision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30 year old male who presented initially after waking with OD eye pain, blurry vision, eye redness, photophobia, and monocular diplopia. History of phakic IOL OU 12 years ago with post-operative enhancement OD. Patient reports there were "issues" with OD surgery.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PMH: ADHD on Adderall XR 30 mg q24h</a:t>
            </a:r>
          </a:p>
          <a:p>
            <a:pPr lvl="0"/>
            <a:r>
              <a:rPr lang="en-US" dirty="0"/>
              <a:t>No recent trauma</a:t>
            </a:r>
          </a:p>
        </p:txBody>
      </p:sp>
    </p:spTree>
    <p:extLst>
      <p:ext uri="{BB962C8B-B14F-4D97-AF65-F5344CB8AC3E}">
        <p14:creationId xmlns:p14="http://schemas.microsoft.com/office/powerpoint/2010/main" val="14761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30D-00AC-4054-937F-F4015BBA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0DE68-6932-47BB-BD17-19E0DDA887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defTabSz="730250">
              <a:tabLst>
                <a:tab pos="6570663" algn="l"/>
                <a:tab pos="9601200" algn="l"/>
              </a:tabLst>
            </a:pPr>
            <a:r>
              <a:rPr lang="en-US" dirty="0"/>
              <a:t>Visual acuity: 	20/30 OD            20/70 PH 20/25 OS</a:t>
            </a:r>
          </a:p>
          <a:p>
            <a:pPr marL="0" lvl="0" indent="0" defTabSz="730250">
              <a:buNone/>
              <a:tabLst>
                <a:tab pos="6570663" algn="l"/>
                <a:tab pos="9601200" algn="l"/>
              </a:tabLst>
            </a:pPr>
            <a:endParaRPr lang="en-US" dirty="0"/>
          </a:p>
          <a:p>
            <a:pPr lvl="0" defTabSz="730250">
              <a:tabLst>
                <a:tab pos="6570663" algn="l"/>
                <a:tab pos="9601200" algn="l"/>
              </a:tabLst>
            </a:pPr>
            <a:r>
              <a:rPr lang="en-US" dirty="0"/>
              <a:t>Pupils:	                    5 -&gt; 3 mm OU</a:t>
            </a:r>
          </a:p>
          <a:p>
            <a:pPr marL="0" lvl="0" indent="0" defTabSz="730250">
              <a:buNone/>
              <a:tabLst>
                <a:tab pos="6570663" algn="l"/>
                <a:tab pos="9601200" algn="l"/>
              </a:tabLst>
            </a:pPr>
            <a:r>
              <a:rPr lang="en-US" dirty="0"/>
              <a:t>	</a:t>
            </a:r>
          </a:p>
          <a:p>
            <a:pPr defTabSz="730250">
              <a:tabLst>
                <a:tab pos="6570663" algn="l"/>
                <a:tab pos="9601200" algn="l"/>
              </a:tabLst>
            </a:pPr>
            <a:r>
              <a:rPr lang="en-US" dirty="0"/>
              <a:t>IOP:	6 mm Hg OD                 11 mm Hg OS</a:t>
            </a:r>
          </a:p>
          <a:p>
            <a:pPr marL="0" indent="0" defTabSz="730250">
              <a:buNone/>
              <a:tabLst>
                <a:tab pos="6570663" algn="l"/>
                <a:tab pos="9601200" algn="l"/>
              </a:tabLst>
            </a:pPr>
            <a:endParaRPr lang="en-US" dirty="0"/>
          </a:p>
          <a:p>
            <a:pPr lvl="0" defTabSz="730250">
              <a:tabLst>
                <a:tab pos="6570663" algn="l"/>
                <a:tab pos="9601200" algn="l"/>
              </a:tabLst>
            </a:pPr>
            <a:r>
              <a:rPr lang="en-US" dirty="0"/>
              <a:t>Visual Fields:	         Full to confrontation OU</a:t>
            </a:r>
          </a:p>
          <a:p>
            <a:pPr lvl="0" defTabSz="730250">
              <a:tabLst>
                <a:tab pos="6570663" algn="l"/>
                <a:tab pos="9601200" algn="l"/>
              </a:tabLst>
            </a:pPr>
            <a:endParaRPr lang="en-US" dirty="0"/>
          </a:p>
          <a:p>
            <a:pPr lvl="0" defTabSz="730250">
              <a:tabLst>
                <a:tab pos="6570663" algn="l"/>
                <a:tab pos="9601200" algn="l"/>
              </a:tabLst>
            </a:pPr>
            <a:r>
              <a:rPr lang="en-US" dirty="0"/>
              <a:t>Manifest Refraction:	Unable/NI OD            -1.25 OS 20/20</a:t>
            </a:r>
          </a:p>
        </p:txBody>
      </p:sp>
    </p:spTree>
    <p:extLst>
      <p:ext uri="{BB962C8B-B14F-4D97-AF65-F5344CB8AC3E}">
        <p14:creationId xmlns:p14="http://schemas.microsoft.com/office/powerpoint/2010/main" val="24971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30D-00AC-4054-937F-F4015BBA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 lamp EXAM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0DE68-6932-47BB-BD17-19E0DDA887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OD: Verisyse lens with superior claw disengagement from iris with dislocation of lens nasally, optic edge bisecting visual axis</a:t>
            </a:r>
          </a:p>
          <a:p>
            <a:pPr marL="0" indent="0">
              <a:buNone/>
            </a:pPr>
            <a:r>
              <a:rPr lang="en-US" b="1" dirty="0"/>
              <a:t>      No AC cell,  + debris on endothelium nasally. No lens-cornea touch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OS: Verisyse lens in good position</a:t>
            </a:r>
          </a:p>
          <a:p>
            <a:endParaRPr lang="en-US" dirty="0"/>
          </a:p>
          <a:p>
            <a:r>
              <a:rPr lang="en-US" b="1" dirty="0"/>
              <a:t>Superonasal iridectomy with numerous TIDs OU</a:t>
            </a:r>
          </a:p>
          <a:p>
            <a:endParaRPr lang="en-US" b="1" dirty="0"/>
          </a:p>
          <a:p>
            <a:r>
              <a:rPr lang="en-US" dirty="0"/>
              <a:t>Otherwise anterior segment and dilated fundus exam normal OU</a:t>
            </a:r>
          </a:p>
        </p:txBody>
      </p:sp>
    </p:spTree>
    <p:extLst>
      <p:ext uri="{BB962C8B-B14F-4D97-AF65-F5344CB8AC3E}">
        <p14:creationId xmlns:p14="http://schemas.microsoft.com/office/powerpoint/2010/main" val="3722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17BF-EF03-4846-9FC2-5103B61D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2" y="434555"/>
            <a:ext cx="12793980" cy="659444"/>
          </a:xfrm>
        </p:spPr>
        <p:txBody>
          <a:bodyPr/>
          <a:lstStyle/>
          <a:p>
            <a:r>
              <a:rPr lang="en-US" dirty="0"/>
              <a:t>Photos OD</a:t>
            </a:r>
          </a:p>
        </p:txBody>
      </p:sp>
      <p:pic>
        <p:nvPicPr>
          <p:cNvPr id="5" name="Content Placeholder 4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DAC4A9C5-5873-47FD-92DB-BA4825A3E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564210" y="1353925"/>
            <a:ext cx="7687187" cy="5891957"/>
          </a:xfrm>
        </p:spPr>
      </p:pic>
      <p:pic>
        <p:nvPicPr>
          <p:cNvPr id="9" name="Picture 8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9BE746B5-5BCA-45A2-9487-7EB516CA3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977" y="1353926"/>
            <a:ext cx="7439097" cy="58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82C-19E2-4E4C-BE85-8B3B4AA5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19C9-8A34-450C-B8F2-CE99B62621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731501" lvl="1" indent="0">
              <a:buNone/>
            </a:pPr>
            <a:endParaRPr lang="en-US" sz="4400" dirty="0"/>
          </a:p>
          <a:p>
            <a:pPr lvl="1"/>
            <a:r>
              <a:rPr lang="en-US" sz="4400" dirty="0"/>
              <a:t>What are treatment options? </a:t>
            </a:r>
          </a:p>
          <a:p>
            <a:pPr marL="731501" lvl="1" indent="0">
              <a:buNone/>
            </a:pPr>
            <a:endParaRPr lang="en-US" sz="4400" dirty="0"/>
          </a:p>
          <a:p>
            <a:pPr lvl="1"/>
            <a:r>
              <a:rPr lang="en-US" sz="4400" dirty="0"/>
              <a:t>What are possible reasons for the dislocation?</a:t>
            </a:r>
          </a:p>
          <a:p>
            <a:pPr lvl="1"/>
            <a:endParaRPr lang="en-US" sz="4400" dirty="0"/>
          </a:p>
          <a:p>
            <a:pPr lvl="1"/>
            <a:r>
              <a:rPr lang="en-US" sz="4400" dirty="0"/>
              <a:t> Have you seen this before?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803D31B-6C79-400F-B19F-203D3BB6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30" y="0"/>
            <a:ext cx="12793980" cy="659444"/>
          </a:xfrm>
        </p:spPr>
        <p:txBody>
          <a:bodyPr/>
          <a:lstStyle/>
          <a:p>
            <a:r>
              <a:rPr lang="en-US" dirty="0"/>
              <a:t>Surgical Video</a:t>
            </a:r>
          </a:p>
        </p:txBody>
      </p:sp>
      <p:pic>
        <p:nvPicPr>
          <p:cNvPr id="2" name="Verisyse explant">
            <a:hlinkClick r:id="" action="ppaction://media"/>
            <a:extLst>
              <a:ext uri="{FF2B5EF4-FFF2-40B4-BE49-F238E27FC236}">
                <a16:creationId xmlns:a16="http://schemas.microsoft.com/office/drawing/2014/main" id="{3232D861-45DF-4658-8AFB-5DF2F43815C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" y="24430"/>
            <a:ext cx="14249399" cy="7798084"/>
          </a:xfrm>
        </p:spPr>
      </p:pic>
    </p:spTree>
    <p:extLst>
      <p:ext uri="{BB962C8B-B14F-4D97-AF65-F5344CB8AC3E}">
        <p14:creationId xmlns:p14="http://schemas.microsoft.com/office/powerpoint/2010/main" val="42033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388A-5714-473A-9644-F991BFC5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800" i="0" kern="1200" cap="all" baseline="0" dirty="0">
                <a:solidFill>
                  <a:srgbClr val="B01C32"/>
                </a:solidFill>
                <a:effectLst/>
                <a:latin typeface="+mj-lt"/>
                <a:ea typeface="+mj-ea"/>
                <a:cs typeface="Avenir Roman"/>
              </a:rPr>
              <a:t>Early Post op Course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E1DA8E-D387-4BBD-9BFF-7DD43EF4A5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POD1: Visual Acuity 20/30 OD with -18.00 loose lens refraction, IOP wnl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 prednisolone acetate qid and moxifloxacin qid OD (tapered over next few weeks)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POM1: 2 of 3 sutures removed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bit Conference Template 2018-2019.potx" id="{004382F6-580A-4224-9382-68E33A0126A3}" vid="{7C70B499-C93E-472C-99D6-E9313CC03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0A951775C7B10B4C9761BF5CF71EC9BE" ma:contentTypeVersion="9" ma:contentTypeDescription="Upload an image." ma:contentTypeScope="" ma:versionID="0f3324429b45398becfd7119f62e35d1">
  <xsd:schema xmlns:xsd="http://www.w3.org/2001/XMLSchema" xmlns:xs="http://www.w3.org/2001/XMLSchema" xmlns:p="http://schemas.microsoft.com/office/2006/metadata/properties" xmlns:ns1="http://schemas.microsoft.com/sharepoint/v3" xmlns:ns2="3A4CC35C-0692-4B3D-AE17-ABAB16D83959" xmlns:ns3="http://schemas.microsoft.com/sharepoint/v3/fields" xmlns:ns4="402b49ca-617a-4412-a136-22a821ef8eb4" targetNamespace="http://schemas.microsoft.com/office/2006/metadata/properties" ma:root="true" ma:fieldsID="d82ea9da899dcbc3cdc9b9c229979c65" ns1:_="" ns2:_="" ns3:_="" ns4:_="">
    <xsd:import namespace="http://schemas.microsoft.com/sharepoint/v3"/>
    <xsd:import namespace="3A4CC35C-0692-4B3D-AE17-ABAB16D83959"/>
    <xsd:import namespace="http://schemas.microsoft.com/sharepoint/v3/fields"/>
    <xsd:import namespace="402b49ca-617a-4412-a136-22a821ef8eb4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30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31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CC35C-0692-4B3D-AE17-ABAB16D8395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b49ca-617a-4412-a136-22a821ef8eb4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3A4CC35C-0692-4B3D-AE17-ABAB16D83959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402b49ca-617a-4412-a136-22a821ef8eb4">PULSEDOC-674-7</_dlc_DocId>
    <_dlc_DocIdUrl xmlns="402b49ca-617a-4412-a136-22a821ef8eb4">
      <Url>https://pulse.utah.edu/site/Moran/_layouts/15/DocIdRedir.aspx?ID=PULSEDOC-674-7</Url>
      <Description>PULSEDOC-674-7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315FA7C-3EEB-4E87-848F-D7D9BCDF4A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CC35C-0692-4B3D-AE17-ABAB16D83959"/>
    <ds:schemaRef ds:uri="http://schemas.microsoft.com/sharepoint/v3/fields"/>
    <ds:schemaRef ds:uri="402b49ca-617a-4412-a136-22a821ef8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CD6E33-4F24-4E97-A67E-A929288ABF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8D7140-BF69-48BF-9C4D-CDE830ECB125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A4CC35C-0692-4B3D-AE17-ABAB16D83959"/>
    <ds:schemaRef ds:uri="http://purl.org/dc/elements/1.1/"/>
    <ds:schemaRef ds:uri="http://schemas.microsoft.com/office/2006/metadata/properties"/>
    <ds:schemaRef ds:uri="402b49ca-617a-4412-a136-22a821ef8eb4"/>
    <ds:schemaRef ds:uri="http://schemas.microsoft.com/sharepoint/v3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33D73A6-7734-498D-8B99-ACF033E7BEC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Orbit conference ppt template</Template>
  <TotalTime>6008</TotalTime>
  <Words>635</Words>
  <Application>Microsoft Office PowerPoint</Application>
  <PresentationFormat>Custom</PresentationFormat>
  <Paragraphs>85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Office Theme</vt:lpstr>
      <vt:lpstr>Sudden Vision Loss, Years after Refractive Surgery</vt:lpstr>
      <vt:lpstr>No financial Disclosures</vt:lpstr>
      <vt:lpstr>history</vt:lpstr>
      <vt:lpstr>exam</vt:lpstr>
      <vt:lpstr>Slit lamp EXAM</vt:lpstr>
      <vt:lpstr>Photos OD</vt:lpstr>
      <vt:lpstr>Discussion Questions</vt:lpstr>
      <vt:lpstr>Surgical Video</vt:lpstr>
      <vt:lpstr>Early Post op Course</vt:lpstr>
      <vt:lpstr>Discussion</vt:lpstr>
      <vt:lpstr>Post operative course</vt:lpstr>
      <vt:lpstr>PowerPoint Presentation</vt:lpstr>
      <vt:lpstr>Post operative course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Mike Murri</dc:creator>
  <cp:keywords/>
  <dc:description/>
  <cp:lastModifiedBy>Mike Murri</cp:lastModifiedBy>
  <cp:revision>55</cp:revision>
  <cp:lastPrinted>2016-08-31T21:58:28Z</cp:lastPrinted>
  <dcterms:created xsi:type="dcterms:W3CDTF">2019-10-05T22:38:32Z</dcterms:created>
  <dcterms:modified xsi:type="dcterms:W3CDTF">2021-01-14T15:50:12Z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0x0101009148F5A04DDD49CBA7127AADA5FB792B00AADE34325A8B49CDA8BB4DB53328F214000A951775C7B10B4C9761BF5CF71EC9BE</vt:lpwstr>
  </property>
  <property fmtid="{D5CDD505-2E9C-101B-9397-08002B2CF9AE}" pid="3" name="_dlc_DocIdItemGuid">
    <vt:lpwstr>8fbc4b80-fd00-4b05-b1f9-a360ddd6f3b7</vt:lpwstr>
  </property>
</Properties>
</file>